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 id="2147483746" r:id="rId2"/>
  </p:sldMasterIdLst>
  <p:notesMasterIdLst>
    <p:notesMasterId r:id="rId36"/>
  </p:notesMasterIdLst>
  <p:handoutMasterIdLst>
    <p:handoutMasterId r:id="rId37"/>
  </p:handoutMasterIdLst>
  <p:sldIdLst>
    <p:sldId id="299" r:id="rId3"/>
    <p:sldId id="341" r:id="rId4"/>
    <p:sldId id="500" r:id="rId5"/>
    <p:sldId id="501" r:id="rId6"/>
    <p:sldId id="425" r:id="rId7"/>
    <p:sldId id="502" r:id="rId8"/>
    <p:sldId id="503" r:id="rId9"/>
    <p:sldId id="504" r:id="rId10"/>
    <p:sldId id="505" r:id="rId11"/>
    <p:sldId id="506" r:id="rId12"/>
    <p:sldId id="471" r:id="rId13"/>
    <p:sldId id="507" r:id="rId14"/>
    <p:sldId id="508" r:id="rId15"/>
    <p:sldId id="509" r:id="rId16"/>
    <p:sldId id="279" r:id="rId17"/>
    <p:sldId id="282" r:id="rId18"/>
    <p:sldId id="283" r:id="rId19"/>
    <p:sldId id="281" r:id="rId20"/>
    <p:sldId id="284" r:id="rId21"/>
    <p:sldId id="289" r:id="rId22"/>
    <p:sldId id="288" r:id="rId23"/>
    <p:sldId id="473" r:id="rId24"/>
    <p:sldId id="474" r:id="rId25"/>
    <p:sldId id="475" r:id="rId26"/>
    <p:sldId id="476" r:id="rId27"/>
    <p:sldId id="285" r:id="rId28"/>
    <p:sldId id="287" r:id="rId29"/>
    <p:sldId id="446" r:id="rId30"/>
    <p:sldId id="280" r:id="rId31"/>
    <p:sldId id="286" r:id="rId32"/>
    <p:sldId id="477" r:id="rId33"/>
    <p:sldId id="478" r:id="rId34"/>
    <p:sldId id="510" r:id="rId35"/>
  </p:sldIdLst>
  <p:sldSz cx="9144000" cy="6858000" type="screen4x3"/>
  <p:notesSz cx="6997700" cy="9283700"/>
  <p:defaultTextStyle>
    <a:defPPr>
      <a:defRPr lang="en-US"/>
    </a:defPPr>
    <a:lvl1pPr algn="l" rtl="0" fontAlgn="base">
      <a:spcBef>
        <a:spcPct val="0"/>
      </a:spcBef>
      <a:spcAft>
        <a:spcPct val="0"/>
      </a:spcAft>
      <a:defRPr sz="2200" kern="1200">
        <a:solidFill>
          <a:schemeClr val="tx1"/>
        </a:solidFill>
        <a:latin typeface="Times" pitchFamily="18" charset="0"/>
        <a:ea typeface="+mn-ea"/>
        <a:cs typeface="+mn-cs"/>
      </a:defRPr>
    </a:lvl1pPr>
    <a:lvl2pPr marL="457200" algn="l" rtl="0" fontAlgn="base">
      <a:spcBef>
        <a:spcPct val="0"/>
      </a:spcBef>
      <a:spcAft>
        <a:spcPct val="0"/>
      </a:spcAft>
      <a:defRPr sz="2200" kern="1200">
        <a:solidFill>
          <a:schemeClr val="tx1"/>
        </a:solidFill>
        <a:latin typeface="Times" pitchFamily="18" charset="0"/>
        <a:ea typeface="+mn-ea"/>
        <a:cs typeface="+mn-cs"/>
      </a:defRPr>
    </a:lvl2pPr>
    <a:lvl3pPr marL="914400" algn="l" rtl="0" fontAlgn="base">
      <a:spcBef>
        <a:spcPct val="0"/>
      </a:spcBef>
      <a:spcAft>
        <a:spcPct val="0"/>
      </a:spcAft>
      <a:defRPr sz="2200" kern="1200">
        <a:solidFill>
          <a:schemeClr val="tx1"/>
        </a:solidFill>
        <a:latin typeface="Times" pitchFamily="18" charset="0"/>
        <a:ea typeface="+mn-ea"/>
        <a:cs typeface="+mn-cs"/>
      </a:defRPr>
    </a:lvl3pPr>
    <a:lvl4pPr marL="1371600" algn="l" rtl="0" fontAlgn="base">
      <a:spcBef>
        <a:spcPct val="0"/>
      </a:spcBef>
      <a:spcAft>
        <a:spcPct val="0"/>
      </a:spcAft>
      <a:defRPr sz="2200" kern="1200">
        <a:solidFill>
          <a:schemeClr val="tx1"/>
        </a:solidFill>
        <a:latin typeface="Times" pitchFamily="18" charset="0"/>
        <a:ea typeface="+mn-ea"/>
        <a:cs typeface="+mn-cs"/>
      </a:defRPr>
    </a:lvl4pPr>
    <a:lvl5pPr marL="1828800" algn="l" rtl="0" fontAlgn="base">
      <a:spcBef>
        <a:spcPct val="0"/>
      </a:spcBef>
      <a:spcAft>
        <a:spcPct val="0"/>
      </a:spcAft>
      <a:defRPr sz="2200" kern="1200">
        <a:solidFill>
          <a:schemeClr val="tx1"/>
        </a:solidFill>
        <a:latin typeface="Times" pitchFamily="18" charset="0"/>
        <a:ea typeface="+mn-ea"/>
        <a:cs typeface="+mn-cs"/>
      </a:defRPr>
    </a:lvl5pPr>
    <a:lvl6pPr marL="2286000" algn="l" defTabSz="914400" rtl="0" eaLnBrk="1" latinLnBrk="0" hangingPunct="1">
      <a:defRPr sz="2200" kern="1200">
        <a:solidFill>
          <a:schemeClr val="tx1"/>
        </a:solidFill>
        <a:latin typeface="Times" pitchFamily="18" charset="0"/>
        <a:ea typeface="+mn-ea"/>
        <a:cs typeface="+mn-cs"/>
      </a:defRPr>
    </a:lvl6pPr>
    <a:lvl7pPr marL="2743200" algn="l" defTabSz="914400" rtl="0" eaLnBrk="1" latinLnBrk="0" hangingPunct="1">
      <a:defRPr sz="2200" kern="1200">
        <a:solidFill>
          <a:schemeClr val="tx1"/>
        </a:solidFill>
        <a:latin typeface="Times" pitchFamily="18" charset="0"/>
        <a:ea typeface="+mn-ea"/>
        <a:cs typeface="+mn-cs"/>
      </a:defRPr>
    </a:lvl7pPr>
    <a:lvl8pPr marL="3200400" algn="l" defTabSz="914400" rtl="0" eaLnBrk="1" latinLnBrk="0" hangingPunct="1">
      <a:defRPr sz="2200" kern="1200">
        <a:solidFill>
          <a:schemeClr val="tx1"/>
        </a:solidFill>
        <a:latin typeface="Times" pitchFamily="18" charset="0"/>
        <a:ea typeface="+mn-ea"/>
        <a:cs typeface="+mn-cs"/>
      </a:defRPr>
    </a:lvl8pPr>
    <a:lvl9pPr marL="3657600" algn="l" defTabSz="914400" rtl="0" eaLnBrk="1" latinLnBrk="0" hangingPunct="1">
      <a:defRPr sz="22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33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67" autoAdjust="0"/>
    <p:restoredTop sz="81125" autoAdjust="0"/>
  </p:normalViewPr>
  <p:slideViewPr>
    <p:cSldViewPr>
      <p:cViewPr varScale="1">
        <p:scale>
          <a:sx n="90" d="100"/>
          <a:sy n="90" d="100"/>
        </p:scale>
        <p:origin x="34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74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eaLnBrk="1" hangingPunct="1">
              <a:defRPr sz="1200">
                <a:latin typeface="Times New Roman" pitchFamily="18" charset="0"/>
              </a:defRPr>
            </a:lvl1pPr>
          </a:lstStyle>
          <a:p>
            <a:pPr>
              <a:defRPr/>
            </a:pPr>
            <a:endParaRPr lang="en-US"/>
          </a:p>
        </p:txBody>
      </p:sp>
      <p:sp>
        <p:nvSpPr>
          <p:cNvPr id="56323" name="Rectangle 3"/>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defRPr sz="1200">
                <a:latin typeface="Times New Roman" pitchFamily="18" charset="0"/>
              </a:defRPr>
            </a:lvl1pPr>
          </a:lstStyle>
          <a:p>
            <a:pPr>
              <a:defRPr/>
            </a:pPr>
            <a:endParaRPr lang="en-US"/>
          </a:p>
        </p:txBody>
      </p:sp>
      <p:sp>
        <p:nvSpPr>
          <p:cNvPr id="56324" name="Rectangle 4"/>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eaLnBrk="1" hangingPunct="1">
              <a:defRPr sz="1200">
                <a:latin typeface="Times New Roman" pitchFamily="18" charset="0"/>
              </a:defRPr>
            </a:lvl1pPr>
          </a:lstStyle>
          <a:p>
            <a:pPr>
              <a:defRPr/>
            </a:pPr>
            <a:endParaRPr lang="en-US"/>
          </a:p>
        </p:txBody>
      </p:sp>
      <p:sp>
        <p:nvSpPr>
          <p:cNvPr id="56325" name="Rectangle 5"/>
          <p:cNvSpPr>
            <a:spLocks noGrp="1" noChangeArrowheads="1"/>
          </p:cNvSpPr>
          <p:nvPr>
            <p:ph type="sldNum" sz="quarter" idx="3"/>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defRPr sz="1200">
                <a:latin typeface="Times New Roman" pitchFamily="18" charset="0"/>
              </a:defRPr>
            </a:lvl1pPr>
          </a:lstStyle>
          <a:p>
            <a:pPr>
              <a:defRPr/>
            </a:pPr>
            <a:fld id="{9AD90E43-0553-459E-97BA-A6B800671838}" type="slidenum">
              <a:rPr lang="en-US"/>
              <a:pPr>
                <a:defRPr/>
              </a:pPr>
              <a:t>‹#›</a:t>
            </a:fld>
            <a:endParaRPr lang="en-US"/>
          </a:p>
        </p:txBody>
      </p:sp>
    </p:spTree>
    <p:extLst>
      <p:ext uri="{BB962C8B-B14F-4D97-AF65-F5344CB8AC3E}">
        <p14:creationId xmlns:p14="http://schemas.microsoft.com/office/powerpoint/2010/main" val="2742035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89091"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4"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5682561-7F7C-4BA6-9215-AF87A7F3435E}" type="slidenum">
              <a:rPr lang="en-US"/>
              <a:pPr>
                <a:defRPr/>
              </a:pPr>
              <a:t>‹#›</a:t>
            </a:fld>
            <a:endParaRPr lang="en-US"/>
          </a:p>
        </p:txBody>
      </p:sp>
    </p:spTree>
    <p:extLst>
      <p:ext uri="{BB962C8B-B14F-4D97-AF65-F5344CB8AC3E}">
        <p14:creationId xmlns:p14="http://schemas.microsoft.com/office/powerpoint/2010/main" val="662995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0047DE-4E8E-48E1-A4C6-5CD083C16A1B}" type="slidenum">
              <a:rPr lang="en-US" smtClean="0"/>
              <a:pPr/>
              <a:t>1</a:t>
            </a:fld>
            <a:endParaRPr lang="en-US"/>
          </a:p>
        </p:txBody>
      </p:sp>
      <p:sp>
        <p:nvSpPr>
          <p:cNvPr id="27651" name="Rectangle 2"/>
          <p:cNvSpPr>
            <a:spLocks noGrp="1" noRot="1" noChangeAspect="1" noChangeArrowheads="1" noTextEdit="1"/>
          </p:cNvSpPr>
          <p:nvPr>
            <p:ph type="sldImg"/>
          </p:nvPr>
        </p:nvSpPr>
        <p:spPr>
          <a:xfrm>
            <a:off x="1177925" y="695325"/>
            <a:ext cx="4641850" cy="3481388"/>
          </a:xfrm>
          <a:ln/>
        </p:spPr>
      </p:sp>
      <p:sp>
        <p:nvSpPr>
          <p:cNvPr id="27652" name="Rectangle 3"/>
          <p:cNvSpPr>
            <a:spLocks noGrp="1" noChangeArrowheads="1"/>
          </p:cNvSpPr>
          <p:nvPr>
            <p:ph type="body" idx="1"/>
          </p:nvPr>
        </p:nvSpPr>
        <p:spPr>
          <a:xfrm>
            <a:off x="933450" y="4410075"/>
            <a:ext cx="5130800" cy="4178300"/>
          </a:xfrm>
          <a:noFill/>
          <a:ln/>
        </p:spPr>
        <p:txBody>
          <a:bodyPr/>
          <a:lstStyle/>
          <a:p>
            <a:pPr eaLnBrk="1" hangingPunct="1"/>
            <a:endParaRPr lang="en-US"/>
          </a:p>
        </p:txBody>
      </p:sp>
    </p:spTree>
    <p:extLst>
      <p:ext uri="{BB962C8B-B14F-4D97-AF65-F5344CB8AC3E}">
        <p14:creationId xmlns:p14="http://schemas.microsoft.com/office/powerpoint/2010/main" val="1762157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64256FA-8393-4C85-9E13-9DBBADB949A4}" type="slidenum">
              <a:rPr lang="en-US" smtClean="0"/>
              <a:pPr/>
              <a:t>10</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r>
              <a:rPr lang="en-US"/>
              <a:t>Yes, but it may be due to factors beyond control of the organization, such as a change in government payment procedures.</a:t>
            </a:r>
          </a:p>
        </p:txBody>
      </p:sp>
    </p:spTree>
    <p:extLst>
      <p:ext uri="{BB962C8B-B14F-4D97-AF65-F5344CB8AC3E}">
        <p14:creationId xmlns:p14="http://schemas.microsoft.com/office/powerpoint/2010/main" val="4162002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64256FA-8393-4C85-9E13-9DBBADB949A4}" type="slidenum">
              <a:rPr lang="en-US" smtClean="0"/>
              <a:pPr/>
              <a:t>11</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r>
              <a:rPr lang="en-US" dirty="0"/>
              <a:t>Yes, but it may be due to factors beyond control of the organization, such as a change in government payment procedures. Days in gross accounts receivable greater than days in net accounts receivable may indicate that the allowances for doubtful accounts require analysis and possible adjustment</a:t>
            </a:r>
          </a:p>
        </p:txBody>
      </p:sp>
    </p:spTree>
    <p:extLst>
      <p:ext uri="{BB962C8B-B14F-4D97-AF65-F5344CB8AC3E}">
        <p14:creationId xmlns:p14="http://schemas.microsoft.com/office/powerpoint/2010/main" val="3736674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864160A6-4EB4-4D76-B38A-F38E1F4038C6}" type="slidenum">
              <a:rPr lang="en-US" smtClean="0"/>
              <a:pPr/>
              <a:t>12</a:t>
            </a:fld>
            <a:endParaRPr 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r>
              <a:rPr lang="en-US"/>
              <a:t>At some point, very low equity financing may indicate that an organization is not replacing its assets or acquiring new assets at an appropriate rate.</a:t>
            </a:r>
          </a:p>
        </p:txBody>
      </p:sp>
    </p:spTree>
    <p:extLst>
      <p:ext uri="{BB962C8B-B14F-4D97-AF65-F5344CB8AC3E}">
        <p14:creationId xmlns:p14="http://schemas.microsoft.com/office/powerpoint/2010/main" val="3625764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98C50929-446D-4891-BF97-42B5302AEE66}" type="slidenum">
              <a:rPr lang="en-US" smtClean="0"/>
              <a:pPr/>
              <a:t>13</a:t>
            </a:fld>
            <a:endParaRPr 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r>
              <a:rPr lang="en-US"/>
              <a:t>Debt service coverage cannot be calculated for an organization with no debt.</a:t>
            </a:r>
          </a:p>
        </p:txBody>
      </p:sp>
    </p:spTree>
    <p:extLst>
      <p:ext uri="{BB962C8B-B14F-4D97-AF65-F5344CB8AC3E}">
        <p14:creationId xmlns:p14="http://schemas.microsoft.com/office/powerpoint/2010/main" val="2279227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AA8689CC-0277-40F4-B6A7-D8B61DB59CFC}" type="slidenum">
              <a:rPr lang="en-US" smtClean="0"/>
              <a:pPr/>
              <a:t>14</a:t>
            </a:fld>
            <a:endParaRPr 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r>
              <a:rPr lang="en-US"/>
              <a:t>Same answer as equity financing ratio.</a:t>
            </a:r>
          </a:p>
        </p:txBody>
      </p:sp>
    </p:spTree>
    <p:extLst>
      <p:ext uri="{BB962C8B-B14F-4D97-AF65-F5344CB8AC3E}">
        <p14:creationId xmlns:p14="http://schemas.microsoft.com/office/powerpoint/2010/main" val="4292268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A5FCAB48-A68B-42C2-A490-2B4828D6B32B}" type="slidenum">
              <a:rPr lang="en-US" smtClean="0"/>
              <a:pPr/>
              <a:t>15</a:t>
            </a:fld>
            <a:endParaRPr lang="en-US"/>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59004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9CFBD2B9-87F6-4DAD-BDA9-A679A030FA37}" type="slidenum">
              <a:rPr lang="en-US" smtClean="0"/>
              <a:pPr/>
              <a:t>16</a:t>
            </a:fld>
            <a:endParaRPr 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29876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406AD12D-709A-487B-BE25-645A5C9F9B2D}" type="slidenum">
              <a:rPr lang="en-US" smtClean="0"/>
              <a:pPr/>
              <a:t>17</a:t>
            </a:fld>
            <a:endParaRPr 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166409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A1E9258D-A4DE-4C37-AA87-050F8319AFB5}" type="slidenum">
              <a:rPr lang="en-US" smtClean="0"/>
              <a:pPr/>
              <a:t>18</a:t>
            </a:fld>
            <a:endParaRPr 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97202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10972B35-2008-4CEA-9C5A-DDD6FCF44ABC}" type="slidenum">
              <a:rPr lang="en-US" smtClean="0"/>
              <a:pPr/>
              <a:t>19</a:t>
            </a:fld>
            <a:endParaRPr 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4147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8E657B93-7BDF-4EC5-BC0A-98F18C06B541}" type="slidenum">
              <a:rPr lang="en-US" smtClean="0"/>
              <a:pPr/>
              <a:t>2</a:t>
            </a:fld>
            <a:endParaRPr 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r>
              <a:rPr lang="en-US"/>
              <a:t>At some point, a very high total margin may prompt questioning about excessive charges by patients.</a:t>
            </a:r>
          </a:p>
        </p:txBody>
      </p:sp>
    </p:spTree>
    <p:extLst>
      <p:ext uri="{BB962C8B-B14F-4D97-AF65-F5344CB8AC3E}">
        <p14:creationId xmlns:p14="http://schemas.microsoft.com/office/powerpoint/2010/main" val="2275157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20</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52601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372377D5-F63A-4A9A-A2B8-56C05A457EF1}" type="slidenum">
              <a:rPr lang="en-US" smtClean="0"/>
              <a:pPr/>
              <a:t>21</a:t>
            </a:fld>
            <a:endParaRPr lang="en-US"/>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23758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22</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50702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23</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880854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24</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485848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25</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609117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A160CB04-3739-438C-98EB-B6184EF16ADF}" type="slidenum">
              <a:rPr lang="en-US" smtClean="0"/>
              <a:pPr/>
              <a:t>26</a:t>
            </a:fld>
            <a:endParaRPr lang="en-U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413735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865FAD97-983D-4342-9BB6-3F434BCA6668}" type="slidenum">
              <a:rPr lang="en-US" smtClean="0"/>
              <a:pPr/>
              <a:t>27</a:t>
            </a:fld>
            <a:endParaRPr lang="en-US"/>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249005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865FAD97-983D-4342-9BB6-3F434BCA6668}" type="slidenum">
              <a:rPr lang="en-US" smtClean="0">
                <a:solidFill>
                  <a:prstClr val="black"/>
                </a:solidFill>
              </a:rPr>
              <a:pPr/>
              <a:t>28</a:t>
            </a:fld>
            <a:endParaRPr lang="en-US">
              <a:solidFill>
                <a:prstClr val="black"/>
              </a:solidFill>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347797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800772B1-68C5-4EBB-99C1-090137974A01}" type="slidenum">
              <a:rPr lang="en-US" smtClean="0"/>
              <a:pPr/>
              <a:t>29</a:t>
            </a:fld>
            <a:endParaRPr 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25369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FAB5ABD8-3861-4FC0-8C00-51E0BFB43E93}" type="slidenum">
              <a:rPr lang="en-US" smtClean="0"/>
              <a:pPr/>
              <a:t>3</a:t>
            </a:fld>
            <a:endParaRPr 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r>
              <a:rPr lang="en-US"/>
              <a:t>If a CAH has recently made a large capital investment, then the total margin may turn negative because of greater depreciation charges.  Cash flow margin backs out depreciation, so it could be positive at the same time as the total margin is negative. </a:t>
            </a:r>
          </a:p>
        </p:txBody>
      </p:sp>
    </p:spTree>
    <p:extLst>
      <p:ext uri="{BB962C8B-B14F-4D97-AF65-F5344CB8AC3E}">
        <p14:creationId xmlns:p14="http://schemas.microsoft.com/office/powerpoint/2010/main" val="42086496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2B2E96C-957F-4FE1-8325-97317553B352}" type="slidenum">
              <a:rPr lang="en-US" smtClean="0"/>
              <a:pPr/>
              <a:t>30</a:t>
            </a:fld>
            <a:endParaRPr 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541709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31</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389891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32</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86879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2F59B10-7BCD-42B1-B8A2-28626D08F501}" type="slidenum">
              <a:rPr lang="en-US" smtClean="0"/>
              <a:pPr/>
              <a:t>33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57233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BFD5E33C-CB3E-4EBC-8653-7B6CCDEA0185}" type="slidenum">
              <a:rPr lang="en-US" smtClean="0"/>
              <a:pPr/>
              <a:t>4</a:t>
            </a:fld>
            <a:endParaRPr 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r>
              <a:rPr lang="en-US" dirty="0"/>
              <a:t>Net asset is the equity capital of a not-for-profit organization.  It is raised in two basic ways: 1) by receiving contributions and grants and 2) by earning an excess of revenues over expenses.</a:t>
            </a:r>
          </a:p>
        </p:txBody>
      </p:sp>
    </p:spTree>
    <p:extLst>
      <p:ext uri="{BB962C8B-B14F-4D97-AF65-F5344CB8AC3E}">
        <p14:creationId xmlns:p14="http://schemas.microsoft.com/office/powerpoint/2010/main" val="4282511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9EFAFA5-66D2-4E21-BD5F-37C0C22969AD}" type="slidenum">
              <a:rPr lang="en-US" smtClean="0"/>
              <a:pPr/>
              <a:t>5</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US"/>
              <a:t>At some point, a very high total margin may prompt questioning about excessive charges by patients.</a:t>
            </a:r>
          </a:p>
        </p:txBody>
      </p:sp>
    </p:spTree>
    <p:extLst>
      <p:ext uri="{BB962C8B-B14F-4D97-AF65-F5344CB8AC3E}">
        <p14:creationId xmlns:p14="http://schemas.microsoft.com/office/powerpoint/2010/main" val="81023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9EFAFA5-66D2-4E21-BD5F-37C0C22969AD}" type="slidenum">
              <a:rPr lang="en-US" smtClean="0"/>
              <a:pPr/>
              <a:t>6</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US"/>
              <a:t>At some point, a very high total margin may prompt questioning about excessive charges by patients.</a:t>
            </a:r>
          </a:p>
        </p:txBody>
      </p:sp>
    </p:spTree>
    <p:extLst>
      <p:ext uri="{BB962C8B-B14F-4D97-AF65-F5344CB8AC3E}">
        <p14:creationId xmlns:p14="http://schemas.microsoft.com/office/powerpoint/2010/main" val="4057888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9EFAFA5-66D2-4E21-BD5F-37C0C22969AD}" type="slidenum">
              <a:rPr lang="en-US" smtClean="0"/>
              <a:pPr/>
              <a:t>7</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US"/>
              <a:t>At some point, a very high total margin may prompt questioning about excessive charges by patients.</a:t>
            </a:r>
          </a:p>
        </p:txBody>
      </p:sp>
    </p:spTree>
    <p:extLst>
      <p:ext uri="{BB962C8B-B14F-4D97-AF65-F5344CB8AC3E}">
        <p14:creationId xmlns:p14="http://schemas.microsoft.com/office/powerpoint/2010/main" val="2396571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A13CA349-F904-4C7A-AE7C-AB7A56135A42}" type="slidenum">
              <a:rPr lang="en-US" smtClean="0"/>
              <a:pPr/>
              <a:t>8</a:t>
            </a:fld>
            <a:endParaRPr 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r>
              <a:rPr lang="en-US"/>
              <a:t>At some point, a high current ratio may indicate under-investment in longer-term assets that typically yield higher returns.</a:t>
            </a:r>
          </a:p>
        </p:txBody>
      </p:sp>
    </p:spTree>
    <p:extLst>
      <p:ext uri="{BB962C8B-B14F-4D97-AF65-F5344CB8AC3E}">
        <p14:creationId xmlns:p14="http://schemas.microsoft.com/office/powerpoint/2010/main" val="2360066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8246D9D2-A25A-4956-BC7A-22918AC61A46}" type="slidenum">
              <a:rPr lang="en-US" smtClean="0"/>
              <a:pPr/>
              <a:t>9</a:t>
            </a:fld>
            <a:endParaRPr 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r>
              <a:rPr lang="en-US"/>
              <a:t>An organization with only 5 days cash on hand is in serious financial condition and is close to insolvency.</a:t>
            </a:r>
          </a:p>
        </p:txBody>
      </p:sp>
    </p:spTree>
    <p:extLst>
      <p:ext uri="{BB962C8B-B14F-4D97-AF65-F5344CB8AC3E}">
        <p14:creationId xmlns:p14="http://schemas.microsoft.com/office/powerpoint/2010/main" val="247076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654" y="170996"/>
            <a:ext cx="7555675" cy="992785"/>
          </a:xfrm>
          <a:prstGeom prst="rect">
            <a:avLst/>
          </a:prstGeom>
        </p:spPr>
        <p:txBody>
          <a:bodyPr/>
          <a:lstStyle>
            <a:lvl1pPr algn="l">
              <a:defRPr sz="4000" b="1">
                <a:solidFill>
                  <a:srgbClr val="003768"/>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4" name="Content Placeholder 2"/>
          <p:cNvSpPr>
            <a:spLocks noGrp="1"/>
          </p:cNvSpPr>
          <p:nvPr>
            <p:ph idx="10"/>
          </p:nvPr>
        </p:nvSpPr>
        <p:spPr>
          <a:xfrm>
            <a:off x="334416" y="1543793"/>
            <a:ext cx="8229600" cy="4733700"/>
          </a:xfrm>
          <a:prstGeom prst="rect">
            <a:avLst/>
          </a:prstGeom>
        </p:spPr>
        <p:txBody>
          <a:bodyPr/>
          <a:lstStyle>
            <a:lvl1pPr>
              <a:defRPr sz="2400">
                <a:solidFill>
                  <a:srgbClr val="003768"/>
                </a:solidFill>
                <a:latin typeface="Segoe UI" panose="020B0502040204020203" pitchFamily="34" charset="0"/>
                <a:cs typeface="Segoe UI" panose="020B0502040204020203" pitchFamily="34" charset="0"/>
              </a:defRPr>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0667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66925" y="3093441"/>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377522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3514820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71304" y="2351313"/>
            <a:ext cx="6486896" cy="1436915"/>
          </a:xfrm>
          <a:prstGeom prst="rect">
            <a:avLst/>
          </a:prstGeom>
        </p:spPr>
        <p:txBody>
          <a:bodyPr/>
          <a:lstStyle>
            <a:lvl1pPr algn="l">
              <a:defRPr sz="3200" b="1">
                <a:solidFill>
                  <a:srgbClr val="003768"/>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l">
              <a:buNone/>
              <a:defRPr sz="2400" b="1">
                <a:solidFill>
                  <a:srgbClr val="003768"/>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a:p>
            <a:endParaRPr lang="en-US" dirty="0"/>
          </a:p>
        </p:txBody>
      </p:sp>
      <p:sp>
        <p:nvSpPr>
          <p:cNvPr id="5" name="Date Placeholder 3"/>
          <p:cNvSpPr>
            <a:spLocks noGrp="1"/>
          </p:cNvSpPr>
          <p:nvPr>
            <p:ph type="dt" sz="half" idx="10"/>
          </p:nvPr>
        </p:nvSpPr>
        <p:spPr>
          <a:xfrm>
            <a:off x="1460663" y="5786335"/>
            <a:ext cx="5795159" cy="365125"/>
          </a:xfrm>
          <a:prstGeom prst="rect">
            <a:avLst/>
          </a:prstGeom>
        </p:spPr>
        <p:txBody>
          <a:bodyPr/>
          <a:lstStyle>
            <a:lvl1pPr algn="ctr">
              <a:defRPr>
                <a:solidFill>
                  <a:srgbClr val="003768"/>
                </a:solidFill>
                <a:latin typeface="Segoe UI" panose="020B0502040204020203" pitchFamily="34" charset="0"/>
                <a:cs typeface="Segoe UI" panose="020B0502040204020203" pitchFamily="34" charset="0"/>
              </a:defRPr>
            </a:lvl1pPr>
          </a:lstStyle>
          <a:p>
            <a:r>
              <a:rPr lang="en-US" dirty="0"/>
              <a:t>August 1, 2016</a:t>
            </a:r>
          </a:p>
        </p:txBody>
      </p:sp>
    </p:spTree>
    <p:extLst>
      <p:ext uri="{BB962C8B-B14F-4D97-AF65-F5344CB8AC3E}">
        <p14:creationId xmlns:p14="http://schemas.microsoft.com/office/powerpoint/2010/main" val="75281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66925" y="309344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rPr>
              <a:pPr/>
              <a:t>3/27/24</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18866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rPr>
              <a:pPr/>
              <a:t>3/27/24</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0101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rPr>
              <a:pPr/>
              <a:t>3/27/24</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63296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rPr>
              <a:pPr/>
              <a:t>3/27/24</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70863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rPr>
              <a:pPr/>
              <a:t>3/27/24</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4220444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rPr>
              <a:pPr/>
              <a:t>3/27/24</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29486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rPr>
              <a:pPr/>
              <a:t>3/27/24</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3773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10294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rPr>
              <a:pPr/>
              <a:t>3/27/24</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84612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66925" y="3093441"/>
            <a:ext cx="8229600" cy="4525963"/>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rPr>
              <a:pPr/>
              <a:t>3/27/24</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91938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rPr>
              <a:pPr/>
              <a:t>3/27/24</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68670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99047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126034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1960359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135308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303097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92644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275875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6.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
              <a:srgbClr val="C8E3F3"/>
            </a:gs>
            <a:gs pos="100000">
              <a:schemeClr val="bg1"/>
            </a:gs>
          </a:gsLst>
          <a:lin ang="5400000" scaled="1"/>
          <a:tileRect/>
        </a:gra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13" cstate="print">
            <a:extLst>
              <a:ext uri="{28A0092B-C50C-407E-A947-70E740481C1C}">
                <a14:useLocalDpi xmlns:a14="http://schemas.microsoft.com/office/drawing/2010/main" val="0"/>
              </a:ext>
            </a:extLst>
          </a:blip>
          <a:srcRect l="18357" t="-6367" r="52410" b="45202"/>
          <a:stretch/>
        </p:blipFill>
        <p:spPr>
          <a:xfrm>
            <a:off x="53661" y="125094"/>
            <a:ext cx="1077584" cy="813682"/>
          </a:xfrm>
          <a:prstGeom prst="rect">
            <a:avLst/>
          </a:prstGeom>
        </p:spPr>
      </p:pic>
      <p:pic>
        <p:nvPicPr>
          <p:cNvPr id="5" name="Picture 4"/>
          <p:cNvPicPr>
            <a:picLocks noChangeAspect="1"/>
          </p:cNvPicPr>
          <p:nvPr userDrawn="1"/>
        </p:nvPicPr>
        <p:blipFill rotWithShape="1">
          <a:blip r:embed="rId14" cstate="print">
            <a:extLst>
              <a:ext uri="{28A0092B-C50C-407E-A947-70E740481C1C}">
                <a14:useLocalDpi xmlns:a14="http://schemas.microsoft.com/office/drawing/2010/main" val="0"/>
              </a:ext>
            </a:extLst>
          </a:blip>
          <a:srcRect t="50000"/>
          <a:stretch/>
        </p:blipFill>
        <p:spPr>
          <a:xfrm>
            <a:off x="141581" y="6113690"/>
            <a:ext cx="3547299" cy="640094"/>
          </a:xfrm>
          <a:prstGeom prst="rect">
            <a:avLst/>
          </a:prstGeom>
        </p:spPr>
      </p:pic>
      <p:pic>
        <p:nvPicPr>
          <p:cNvPr id="6" name="Picture 16"/>
          <p:cNvPicPr>
            <a:picLocks noChangeAspect="1" noChangeArrowheads="1"/>
          </p:cNvPicPr>
          <p:nvPr userDrawn="1"/>
        </p:nvPicPr>
        <p:blipFill rotWithShape="1">
          <a:blip r:embed="rId15" cstate="print">
            <a:duotone>
              <a:schemeClr val="accent5">
                <a:shade val="45000"/>
                <a:satMod val="135000"/>
              </a:schemeClr>
              <a:prstClr val="white"/>
            </a:duotone>
            <a:extLst>
              <a:ext uri="{28A0092B-C50C-407E-A947-70E740481C1C}">
                <a14:useLocalDpi xmlns:a14="http://schemas.microsoft.com/office/drawing/2010/main" val="0"/>
              </a:ext>
            </a:extLst>
          </a:blip>
          <a:srcRect l="5938" r="10758"/>
          <a:stretch/>
        </p:blipFill>
        <p:spPr bwMode="auto">
          <a:xfrm>
            <a:off x="3805235" y="6050852"/>
            <a:ext cx="1862904" cy="742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userDrawn="1"/>
        </p:nvPicPr>
        <p:blipFill>
          <a:blip r:embed="rId16"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35477" y="6050852"/>
            <a:ext cx="1721690" cy="742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 descr="http://www.flexmonitoring.org/wp-content/uploads/2013/06/home-photo3.jpg"/>
          <p:cNvPicPr>
            <a:picLocks noChangeAspect="1" noChangeArrowheads="1"/>
          </p:cNvPicPr>
          <p:nvPr userDrawn="1"/>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49072" y="6050852"/>
            <a:ext cx="1723644"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81244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
              <a:srgbClr val="C8E3F3"/>
            </a:gs>
            <a:gs pos="100000">
              <a:schemeClr val="bg1"/>
            </a:gs>
          </a:gsLst>
          <a:lin ang="5400000" scaled="1"/>
          <a:tileRect/>
        </a:gradFill>
        <a:effectLst/>
      </p:bgPr>
    </p:bg>
    <p:spTree>
      <p:nvGrpSpPr>
        <p:cNvPr id="1" name=""/>
        <p:cNvGrpSpPr/>
        <p:nvPr/>
      </p:nvGrpSpPr>
      <p:grpSpPr>
        <a:xfrm>
          <a:off x="0" y="0"/>
          <a:ext cx="0" cy="0"/>
          <a:chOff x="0" y="0"/>
          <a:chExt cx="0" cy="0"/>
        </a:xfrm>
      </p:grpSpPr>
      <p:pic>
        <p:nvPicPr>
          <p:cNvPr id="3"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739572" y="1791367"/>
            <a:ext cx="115252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15927" y="210711"/>
            <a:ext cx="5305005" cy="1914525"/>
          </a:xfrm>
          <a:prstGeom prst="rect">
            <a:avLst/>
          </a:prstGeom>
        </p:spPr>
      </p:pic>
      <p:sp>
        <p:nvSpPr>
          <p:cNvPr id="9" name="Title 1"/>
          <p:cNvSpPr txBox="1">
            <a:spLocks/>
          </p:cNvSpPr>
          <p:nvPr userDrawn="1"/>
        </p:nvSpPr>
        <p:spPr>
          <a:xfrm>
            <a:off x="13991" y="6455541"/>
            <a:ext cx="9130009" cy="323555"/>
          </a:xfrm>
          <a:prstGeom prst="rect">
            <a:avLst/>
          </a:prstGeom>
        </p:spPr>
        <p:txBody>
          <a:bodyPr/>
          <a:lstStyle>
            <a:lvl1pPr algn="ctr" defTabSz="914400" rtl="0" eaLnBrk="1" latinLnBrk="0" hangingPunct="1">
              <a:spcBef>
                <a:spcPct val="0"/>
              </a:spcBef>
              <a:buNone/>
              <a:defRPr sz="4400" kern="1200" baseline="0">
                <a:solidFill>
                  <a:schemeClr val="tx1"/>
                </a:solidFill>
                <a:latin typeface="+mj-lt"/>
                <a:ea typeface="+mj-ea"/>
                <a:cs typeface="+mj-cs"/>
              </a:defRPr>
            </a:lvl1pPr>
          </a:lstStyle>
          <a:p>
            <a:r>
              <a:rPr lang="en-US" sz="1600">
                <a:solidFill>
                  <a:srgbClr val="003768"/>
                </a:solidFill>
                <a:latin typeface="Optima LT Std" pitchFamily="34" charset="0"/>
                <a:ea typeface="Adobe Ming Std L" pitchFamily="18" charset="-128"/>
                <a:cs typeface="Segoe UI" panose="020B0502040204020203" pitchFamily="34" charset="0"/>
              </a:rPr>
              <a:t>A Performance Monitoring Resource for Critical Access Hospitals, States, and Communities</a:t>
            </a:r>
            <a:endParaRPr lang="en-US" sz="1600" dirty="0">
              <a:solidFill>
                <a:srgbClr val="003768"/>
              </a:solidFill>
              <a:latin typeface="Optima LT Std" pitchFamily="34" charset="0"/>
              <a:ea typeface="Adobe Ming Std L" pitchFamily="18" charset="-128"/>
              <a:cs typeface="Segoe UI" panose="020B0502040204020203" pitchFamily="34" charset="0"/>
            </a:endParaRPr>
          </a:p>
        </p:txBody>
      </p:sp>
    </p:spTree>
    <p:extLst>
      <p:ext uri="{BB962C8B-B14F-4D97-AF65-F5344CB8AC3E}">
        <p14:creationId xmlns:p14="http://schemas.microsoft.com/office/powerpoint/2010/main" val="281707141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71304" y="2351313"/>
            <a:ext cx="6867896" cy="1230087"/>
          </a:xfrm>
        </p:spPr>
        <p:txBody>
          <a:bodyPr/>
          <a:lstStyle/>
          <a:p>
            <a:pPr eaLnBrk="1" hangingPunct="1"/>
            <a:r>
              <a:rPr lang="en-US" sz="3400" dirty="0"/>
              <a:t>CAHMPAS Financial Indicators </a:t>
            </a:r>
            <a:r>
              <a:rPr lang="en-US" sz="3400" b="0" dirty="0"/>
              <a:t>for</a:t>
            </a:r>
            <a:r>
              <a:rPr lang="en-US" sz="3400" dirty="0"/>
              <a:t> </a:t>
            </a:r>
            <a:r>
              <a:rPr lang="en-US" sz="3400" b="0" i="0" dirty="0"/>
              <a:t>Our Hospital</a:t>
            </a:r>
          </a:p>
        </p:txBody>
      </p:sp>
      <p:sp>
        <p:nvSpPr>
          <p:cNvPr id="5" name="TextBox 4"/>
          <p:cNvSpPr txBox="1"/>
          <p:nvPr/>
        </p:nvSpPr>
        <p:spPr>
          <a:xfrm>
            <a:off x="2127662" y="5977026"/>
            <a:ext cx="5105400" cy="369332"/>
          </a:xfrm>
          <a:prstGeom prst="rect">
            <a:avLst/>
          </a:prstGeom>
          <a:noFill/>
        </p:spPr>
        <p:txBody>
          <a:bodyPr wrap="square" rtlCol="0">
            <a:spAutoFit/>
          </a:bodyPr>
          <a:lstStyle/>
          <a:p>
            <a:pPr algn="ctr"/>
            <a:r>
              <a:rPr lang="en-US" sz="1800" dirty="0">
                <a:solidFill>
                  <a:srgbClr val="003768"/>
                </a:solidFill>
                <a:latin typeface="Segoe UI" panose="020B0502040204020203" pitchFamily="34" charset="0"/>
                <a:cs typeface="Segoe UI" panose="020B0502040204020203" pitchFamily="34" charset="0"/>
              </a:rPr>
              <a:t>March 26, 2024</a:t>
            </a:r>
          </a:p>
        </p:txBody>
      </p:sp>
      <p:sp>
        <p:nvSpPr>
          <p:cNvPr id="7" name="Rectangle 3">
            <a:extLst>
              <a:ext uri="{FF2B5EF4-FFF2-40B4-BE49-F238E27FC236}">
                <a16:creationId xmlns:a16="http://schemas.microsoft.com/office/drawing/2014/main" id="{3EF09711-8D76-48CE-B356-DE01D8A38EB2}"/>
              </a:ext>
            </a:extLst>
          </p:cNvPr>
          <p:cNvSpPr>
            <a:spLocks noGrp="1" noChangeArrowheads="1"/>
          </p:cNvSpPr>
          <p:nvPr>
            <p:ph type="subTitle" idx="1"/>
          </p:nvPr>
        </p:nvSpPr>
        <p:spPr>
          <a:xfrm>
            <a:off x="1371600" y="3886200"/>
            <a:ext cx="7467600" cy="1828800"/>
          </a:xfrm>
        </p:spPr>
        <p:txBody>
          <a:bodyPr/>
          <a:lstStyle/>
          <a:p>
            <a:pPr eaLnBrk="1" hangingPunct="1">
              <a:lnSpc>
                <a:spcPct val="90000"/>
              </a:lnSpc>
            </a:pPr>
            <a:r>
              <a:rPr lang="en-US" dirty="0"/>
              <a:t>CAHMPAS Team</a:t>
            </a:r>
          </a:p>
          <a:p>
            <a:pPr eaLnBrk="1" hangingPunct="1">
              <a:lnSpc>
                <a:spcPct val="90000"/>
              </a:lnSpc>
            </a:pPr>
            <a:r>
              <a:rPr lang="en-US" sz="1600" b="0" dirty="0"/>
              <a:t>North Carolina Rural Health Research and Policy Analysis Center</a:t>
            </a:r>
          </a:p>
          <a:p>
            <a:pPr eaLnBrk="1" hangingPunct="1">
              <a:lnSpc>
                <a:spcPct val="90000"/>
              </a:lnSpc>
            </a:pPr>
            <a:r>
              <a:rPr lang="en-US" sz="1600" b="0" dirty="0"/>
              <a:t>Cecil G. Sheps Center for Health Services Research</a:t>
            </a:r>
          </a:p>
          <a:p>
            <a:pPr eaLnBrk="1" hangingPunct="1">
              <a:lnSpc>
                <a:spcPct val="90000"/>
              </a:lnSpc>
            </a:pPr>
            <a:r>
              <a:rPr lang="en-US" sz="1600" b="0" dirty="0"/>
              <a:t>725 Martin Luther King, Jr. Boulevard</a:t>
            </a:r>
          </a:p>
          <a:p>
            <a:pPr eaLnBrk="1" hangingPunct="1">
              <a:lnSpc>
                <a:spcPct val="90000"/>
              </a:lnSpc>
            </a:pPr>
            <a:r>
              <a:rPr lang="en-US" sz="1600" b="0" dirty="0"/>
              <a:t>Chapel Hill, NC 27514</a:t>
            </a:r>
            <a:endParaRPr lang="en-US" sz="1600" dirty="0"/>
          </a:p>
          <a:p>
            <a:pPr>
              <a:lnSpc>
                <a:spcPct val="90000"/>
              </a:lnSpc>
            </a:pPr>
            <a:r>
              <a:rPr lang="en-US" sz="1600" b="0" dirty="0"/>
              <a:t>monitoring@flexmonitoring.org</a:t>
            </a:r>
            <a:endParaRPr lang="en-US" sz="1600" b="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ctrTitle"/>
          </p:nvPr>
        </p:nvSpPr>
        <p:spPr/>
        <p:txBody>
          <a:bodyPr/>
          <a:lstStyle/>
          <a:p>
            <a:pPr eaLnBrk="1" hangingPunct="1"/>
            <a:r>
              <a:rPr lang="en-US" sz="3200" dirty="0"/>
              <a:t>Liquidity: Days in Net Accounts Receivable</a:t>
            </a:r>
          </a:p>
        </p:txBody>
      </p:sp>
      <p:sp>
        <p:nvSpPr>
          <p:cNvPr id="41986" name="Slide Number Placeholder 5"/>
          <p:cNvSpPr>
            <a:spLocks noGrp="1"/>
          </p:cNvSpPr>
          <p:nvPr>
            <p:ph type="sldNum" sz="quarter" idx="4294967295"/>
          </p:nvPr>
        </p:nvSpPr>
        <p:spPr>
          <a:xfrm>
            <a:off x="7239000" y="6248400"/>
            <a:ext cx="1905000" cy="457200"/>
          </a:xfrm>
          <a:prstGeom prst="rect">
            <a:avLst/>
          </a:prstGeom>
          <a:noFill/>
        </p:spPr>
        <p:txBody>
          <a:bodyPr/>
          <a:lstStyle/>
          <a:p>
            <a:fld id="{E30EE9BA-6BE1-4803-B5A7-C81CFD43A66D}" type="slidenum">
              <a:rPr lang="en-US" smtClean="0"/>
              <a:pPr/>
              <a:t>10</a:t>
            </a:fld>
            <a:endParaRPr lang="en-US"/>
          </a:p>
        </p:txBody>
      </p:sp>
      <p:sp>
        <p:nvSpPr>
          <p:cNvPr id="42005" name="Text Box 20"/>
          <p:cNvSpPr txBox="1">
            <a:spLocks noChangeArrowheads="1"/>
          </p:cNvSpPr>
          <p:nvPr/>
        </p:nvSpPr>
        <p:spPr bwMode="auto">
          <a:xfrm>
            <a:off x="2895600" y="3491109"/>
            <a:ext cx="5334000" cy="762000"/>
          </a:xfrm>
          <a:prstGeom prst="rect">
            <a:avLst/>
          </a:prstGeom>
          <a:noFill/>
          <a:ln w="9525" algn="ctr">
            <a:noFill/>
            <a:miter lim="800000"/>
            <a:headEnd/>
            <a:tailEnd/>
          </a:ln>
        </p:spPr>
        <p:txBody>
          <a:bodyPr>
            <a:spAutoFit/>
          </a:bodyPr>
          <a:lstStyle/>
          <a:p>
            <a:pPr algn="ctr" eaLnBrk="0" hangingPunct="0"/>
            <a:r>
              <a:rPr lang="en-US" u="sng" dirty="0"/>
              <a:t>Net patient accounts receivable </a:t>
            </a:r>
          </a:p>
          <a:p>
            <a:pPr algn="ctr" eaLnBrk="0" hangingPunct="0"/>
            <a:r>
              <a:rPr lang="en-US" dirty="0"/>
              <a:t>(Net patient revenue) / Days in period</a:t>
            </a:r>
          </a:p>
        </p:txBody>
      </p:sp>
      <p:sp>
        <p:nvSpPr>
          <p:cNvPr id="42006" name="Text Box 21"/>
          <p:cNvSpPr txBox="1">
            <a:spLocks noChangeArrowheads="1"/>
          </p:cNvSpPr>
          <p:nvPr/>
        </p:nvSpPr>
        <p:spPr bwMode="auto">
          <a:xfrm>
            <a:off x="3194050" y="4556919"/>
            <a:ext cx="4876800" cy="762000"/>
          </a:xfrm>
          <a:prstGeom prst="rect">
            <a:avLst/>
          </a:prstGeom>
          <a:noFill/>
          <a:ln w="9525" algn="ctr">
            <a:noFill/>
            <a:miter lim="800000"/>
            <a:headEnd/>
            <a:tailEnd/>
          </a:ln>
        </p:spPr>
        <p:txBody>
          <a:bodyPr>
            <a:spAutoFit/>
          </a:bodyPr>
          <a:lstStyle/>
          <a:p>
            <a:pPr eaLnBrk="0" hangingPunct="0"/>
            <a:r>
              <a:rPr lang="en-US" dirty="0"/>
              <a:t>Measures the number of days that it takes an organization to collect its receivables</a:t>
            </a:r>
          </a:p>
        </p:txBody>
      </p:sp>
      <p:sp>
        <p:nvSpPr>
          <p:cNvPr id="42007" name="Text Box 22"/>
          <p:cNvSpPr txBox="1">
            <a:spLocks noChangeArrowheads="1"/>
          </p:cNvSpPr>
          <p:nvPr/>
        </p:nvSpPr>
        <p:spPr bwMode="auto">
          <a:xfrm>
            <a:off x="838200" y="3611562"/>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2008" name="Text Box 23"/>
          <p:cNvSpPr txBox="1">
            <a:spLocks noChangeArrowheads="1"/>
          </p:cNvSpPr>
          <p:nvPr/>
        </p:nvSpPr>
        <p:spPr bwMode="auto">
          <a:xfrm>
            <a:off x="838200" y="4678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65B9FC45-B6DF-C64D-B70E-94680D3E6116}"/>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47.94</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ctrTitle"/>
          </p:nvPr>
        </p:nvSpPr>
        <p:spPr/>
        <p:txBody>
          <a:bodyPr/>
          <a:lstStyle/>
          <a:p>
            <a:pPr eaLnBrk="1" hangingPunct="1"/>
            <a:r>
              <a:rPr lang="en-US" sz="3200" dirty="0"/>
              <a:t>Liquidity: Days in Gross Accounts Receivable</a:t>
            </a:r>
          </a:p>
        </p:txBody>
      </p:sp>
      <p:sp>
        <p:nvSpPr>
          <p:cNvPr id="41986" name="Slide Number Placeholder 5"/>
          <p:cNvSpPr>
            <a:spLocks noGrp="1"/>
          </p:cNvSpPr>
          <p:nvPr>
            <p:ph type="sldNum" sz="quarter" idx="4294967295"/>
          </p:nvPr>
        </p:nvSpPr>
        <p:spPr>
          <a:xfrm>
            <a:off x="7239000" y="6248400"/>
            <a:ext cx="1905000" cy="457200"/>
          </a:xfrm>
          <a:prstGeom prst="rect">
            <a:avLst/>
          </a:prstGeom>
          <a:noFill/>
        </p:spPr>
        <p:txBody>
          <a:bodyPr/>
          <a:lstStyle/>
          <a:p>
            <a:fld id="{E30EE9BA-6BE1-4803-B5A7-C81CFD43A66D}" type="slidenum">
              <a:rPr lang="en-US" smtClean="0"/>
              <a:pPr/>
              <a:t>11</a:t>
            </a:fld>
            <a:endParaRPr lang="en-US"/>
          </a:p>
        </p:txBody>
      </p:sp>
      <p:sp>
        <p:nvSpPr>
          <p:cNvPr id="42005" name="Text Box 20"/>
          <p:cNvSpPr txBox="1">
            <a:spLocks noChangeArrowheads="1"/>
          </p:cNvSpPr>
          <p:nvPr/>
        </p:nvSpPr>
        <p:spPr bwMode="auto">
          <a:xfrm>
            <a:off x="2895600" y="3491109"/>
            <a:ext cx="5334000" cy="762000"/>
          </a:xfrm>
          <a:prstGeom prst="rect">
            <a:avLst/>
          </a:prstGeom>
          <a:noFill/>
          <a:ln w="9525" algn="ctr">
            <a:noFill/>
            <a:miter lim="800000"/>
            <a:headEnd/>
            <a:tailEnd/>
          </a:ln>
        </p:spPr>
        <p:txBody>
          <a:bodyPr>
            <a:spAutoFit/>
          </a:bodyPr>
          <a:lstStyle/>
          <a:p>
            <a:pPr algn="ctr" eaLnBrk="0" hangingPunct="0"/>
            <a:r>
              <a:rPr lang="en-US" u="sng" dirty="0"/>
              <a:t>Gross patient accounts receivable </a:t>
            </a:r>
          </a:p>
          <a:p>
            <a:pPr algn="ctr" eaLnBrk="0" hangingPunct="0"/>
            <a:r>
              <a:rPr lang="en-US" dirty="0"/>
              <a:t>(Gross patient revenue) / Days in period</a:t>
            </a:r>
          </a:p>
        </p:txBody>
      </p:sp>
      <p:sp>
        <p:nvSpPr>
          <p:cNvPr id="42006" name="Text Box 21"/>
          <p:cNvSpPr txBox="1">
            <a:spLocks noChangeArrowheads="1"/>
          </p:cNvSpPr>
          <p:nvPr/>
        </p:nvSpPr>
        <p:spPr bwMode="auto">
          <a:xfrm>
            <a:off x="3194050" y="4556919"/>
            <a:ext cx="4876800" cy="769441"/>
          </a:xfrm>
          <a:prstGeom prst="rect">
            <a:avLst/>
          </a:prstGeom>
          <a:noFill/>
          <a:ln w="9525" algn="ctr">
            <a:noFill/>
            <a:miter lim="800000"/>
            <a:headEnd/>
            <a:tailEnd/>
          </a:ln>
        </p:spPr>
        <p:txBody>
          <a:bodyPr>
            <a:spAutoFit/>
          </a:bodyPr>
          <a:lstStyle/>
          <a:p>
            <a:pPr eaLnBrk="0" hangingPunct="0"/>
            <a:r>
              <a:rPr lang="en-US" dirty="0"/>
              <a:t>Measures revenue cycle performance (when compared to days in net A/R.)</a:t>
            </a:r>
          </a:p>
        </p:txBody>
      </p:sp>
      <p:sp>
        <p:nvSpPr>
          <p:cNvPr id="42007" name="Text Box 22"/>
          <p:cNvSpPr txBox="1">
            <a:spLocks noChangeArrowheads="1"/>
          </p:cNvSpPr>
          <p:nvPr/>
        </p:nvSpPr>
        <p:spPr bwMode="auto">
          <a:xfrm>
            <a:off x="838200" y="3611562"/>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2008" name="Text Box 23"/>
          <p:cNvSpPr txBox="1">
            <a:spLocks noChangeArrowheads="1"/>
          </p:cNvSpPr>
          <p:nvPr/>
        </p:nvSpPr>
        <p:spPr bwMode="auto">
          <a:xfrm>
            <a:off x="838200" y="4678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B6804521-8F38-A14A-80F6-4DB05D59AA7A}"/>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47.54</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80656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6"/>
          <p:cNvSpPr>
            <a:spLocks noGrp="1" noChangeArrowheads="1"/>
          </p:cNvSpPr>
          <p:nvPr>
            <p:ph type="ctrTitle"/>
          </p:nvPr>
        </p:nvSpPr>
        <p:spPr>
          <a:xfrm>
            <a:off x="1080654" y="170996"/>
            <a:ext cx="7834746" cy="992785"/>
          </a:xfrm>
        </p:spPr>
        <p:txBody>
          <a:bodyPr/>
          <a:lstStyle/>
          <a:p>
            <a:pPr eaLnBrk="1" hangingPunct="1"/>
            <a:r>
              <a:rPr lang="en-US" sz="3600" dirty="0"/>
              <a:t>Capital Structure:  Equity Financing</a:t>
            </a:r>
          </a:p>
        </p:txBody>
      </p:sp>
      <p:sp>
        <p:nvSpPr>
          <p:cNvPr id="43010" name="Slide Number Placeholder 5"/>
          <p:cNvSpPr>
            <a:spLocks noGrp="1"/>
          </p:cNvSpPr>
          <p:nvPr>
            <p:ph type="sldNum" sz="quarter" idx="4294967295"/>
          </p:nvPr>
        </p:nvSpPr>
        <p:spPr>
          <a:xfrm>
            <a:off x="7239000" y="6248400"/>
            <a:ext cx="1905000" cy="457200"/>
          </a:xfrm>
          <a:prstGeom prst="rect">
            <a:avLst/>
          </a:prstGeom>
          <a:noFill/>
        </p:spPr>
        <p:txBody>
          <a:bodyPr/>
          <a:lstStyle/>
          <a:p>
            <a:fld id="{B12BF33E-9681-49CF-9B5D-17687153DBF3}" type="slidenum">
              <a:rPr lang="en-US" smtClean="0"/>
              <a:pPr/>
              <a:t>12</a:t>
            </a:fld>
            <a:endParaRPr lang="en-US"/>
          </a:p>
        </p:txBody>
      </p:sp>
      <p:sp>
        <p:nvSpPr>
          <p:cNvPr id="43029" name="Text Box 1044"/>
          <p:cNvSpPr txBox="1">
            <a:spLocks noChangeArrowheads="1"/>
          </p:cNvSpPr>
          <p:nvPr/>
        </p:nvSpPr>
        <p:spPr bwMode="auto">
          <a:xfrm>
            <a:off x="3371055" y="3551238"/>
            <a:ext cx="1752600" cy="762000"/>
          </a:xfrm>
          <a:prstGeom prst="rect">
            <a:avLst/>
          </a:prstGeom>
          <a:noFill/>
          <a:ln w="9525" algn="ctr">
            <a:noFill/>
            <a:miter lim="800000"/>
            <a:headEnd/>
            <a:tailEnd/>
          </a:ln>
        </p:spPr>
        <p:txBody>
          <a:bodyPr>
            <a:spAutoFit/>
          </a:bodyPr>
          <a:lstStyle/>
          <a:p>
            <a:pPr algn="ctr" eaLnBrk="0" hangingPunct="0"/>
            <a:r>
              <a:rPr lang="en-US" u="sng" dirty="0"/>
              <a:t>Net assets</a:t>
            </a:r>
          </a:p>
          <a:p>
            <a:pPr algn="ctr" eaLnBrk="0" hangingPunct="0"/>
            <a:r>
              <a:rPr lang="en-US" dirty="0"/>
              <a:t>Total assets</a:t>
            </a:r>
          </a:p>
        </p:txBody>
      </p:sp>
      <p:sp>
        <p:nvSpPr>
          <p:cNvPr id="43030" name="Text Box 1045"/>
          <p:cNvSpPr txBox="1">
            <a:spLocks noChangeArrowheads="1"/>
          </p:cNvSpPr>
          <p:nvPr/>
        </p:nvSpPr>
        <p:spPr bwMode="auto">
          <a:xfrm>
            <a:off x="3526919" y="4409746"/>
            <a:ext cx="3886200" cy="762000"/>
          </a:xfrm>
          <a:prstGeom prst="rect">
            <a:avLst/>
          </a:prstGeom>
          <a:noFill/>
          <a:ln w="9525" algn="ctr">
            <a:noFill/>
            <a:miter lim="800000"/>
            <a:headEnd/>
            <a:tailEnd/>
          </a:ln>
        </p:spPr>
        <p:txBody>
          <a:bodyPr>
            <a:spAutoFit/>
          </a:bodyPr>
          <a:lstStyle/>
          <a:p>
            <a:pPr eaLnBrk="0" hangingPunct="0"/>
            <a:r>
              <a:rPr lang="en-US" dirty="0"/>
              <a:t>Measures the percentage of total assets financed by equity</a:t>
            </a:r>
          </a:p>
        </p:txBody>
      </p:sp>
      <p:sp>
        <p:nvSpPr>
          <p:cNvPr id="43031" name="Text Box 1046"/>
          <p:cNvSpPr txBox="1">
            <a:spLocks noChangeArrowheads="1"/>
          </p:cNvSpPr>
          <p:nvPr/>
        </p:nvSpPr>
        <p:spPr bwMode="auto">
          <a:xfrm>
            <a:off x="1146175" y="3718719"/>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3032" name="Text Box 1047"/>
          <p:cNvSpPr txBox="1">
            <a:spLocks noChangeArrowheads="1"/>
          </p:cNvSpPr>
          <p:nvPr/>
        </p:nvSpPr>
        <p:spPr bwMode="auto">
          <a:xfrm>
            <a:off x="1146175" y="4528457"/>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878F922A-9FB4-5345-819C-59BB56CF1600}"/>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64.93</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ctrTitle"/>
          </p:nvPr>
        </p:nvSpPr>
        <p:spPr>
          <a:xfrm>
            <a:off x="1080654" y="170996"/>
            <a:ext cx="7910947" cy="1200604"/>
          </a:xfrm>
        </p:spPr>
        <p:txBody>
          <a:bodyPr/>
          <a:lstStyle/>
          <a:p>
            <a:pPr eaLnBrk="1" hangingPunct="1"/>
            <a:r>
              <a:rPr lang="en-US" sz="3600" dirty="0"/>
              <a:t>Capital Structure:  Debt Service Coverage</a:t>
            </a:r>
          </a:p>
        </p:txBody>
      </p:sp>
      <p:sp>
        <p:nvSpPr>
          <p:cNvPr id="44034" name="Slide Number Placeholder 5"/>
          <p:cNvSpPr>
            <a:spLocks noGrp="1"/>
          </p:cNvSpPr>
          <p:nvPr>
            <p:ph type="sldNum" sz="quarter" idx="4294967295"/>
          </p:nvPr>
        </p:nvSpPr>
        <p:spPr>
          <a:xfrm>
            <a:off x="7239000" y="6248400"/>
            <a:ext cx="1905000" cy="457200"/>
          </a:xfrm>
          <a:prstGeom prst="rect">
            <a:avLst/>
          </a:prstGeom>
          <a:noFill/>
        </p:spPr>
        <p:txBody>
          <a:bodyPr/>
          <a:lstStyle/>
          <a:p>
            <a:fld id="{48FE4E29-8397-429F-B958-2816BC9F01A1}" type="slidenum">
              <a:rPr lang="en-US" smtClean="0"/>
              <a:pPr/>
              <a:t>13</a:t>
            </a:fld>
            <a:endParaRPr lang="en-US"/>
          </a:p>
        </p:txBody>
      </p:sp>
      <p:sp>
        <p:nvSpPr>
          <p:cNvPr id="44053" name="Text Box 20"/>
          <p:cNvSpPr txBox="1">
            <a:spLocks noChangeArrowheads="1"/>
          </p:cNvSpPr>
          <p:nvPr/>
        </p:nvSpPr>
        <p:spPr bwMode="auto">
          <a:xfrm>
            <a:off x="1143001" y="3499991"/>
            <a:ext cx="7848600" cy="1077218"/>
          </a:xfrm>
          <a:prstGeom prst="rect">
            <a:avLst/>
          </a:prstGeom>
          <a:noFill/>
          <a:ln w="9525" algn="ctr">
            <a:noFill/>
            <a:miter lim="800000"/>
            <a:headEnd/>
            <a:tailEnd/>
          </a:ln>
        </p:spPr>
        <p:txBody>
          <a:bodyPr wrap="square">
            <a:spAutoFit/>
          </a:bodyPr>
          <a:lstStyle/>
          <a:p>
            <a:pPr algn="ctr" eaLnBrk="0" hangingPunct="0"/>
            <a:r>
              <a:rPr lang="en-US" u="sng" dirty="0"/>
              <a:t>Net income + Depreciation + Interest expense</a:t>
            </a:r>
          </a:p>
          <a:p>
            <a:pPr algn="ctr" eaLnBrk="0" hangingPunct="0"/>
            <a:r>
              <a:rPr lang="en-US" dirty="0"/>
              <a:t>Notes and loans payable (short term) * (365/DIP)</a:t>
            </a:r>
            <a:r>
              <a:rPr lang="en-US" sz="2400" dirty="0"/>
              <a:t> </a:t>
            </a:r>
            <a:r>
              <a:rPr lang="en-US" dirty="0"/>
              <a:t>+ Interest expense</a:t>
            </a:r>
            <a:br>
              <a:rPr lang="en-US" dirty="0"/>
            </a:br>
            <a:r>
              <a:rPr lang="en-US" sz="1800" dirty="0"/>
              <a:t>where DIP means days in period</a:t>
            </a:r>
          </a:p>
        </p:txBody>
      </p:sp>
      <p:sp>
        <p:nvSpPr>
          <p:cNvPr id="44054" name="Text Box 21"/>
          <p:cNvSpPr txBox="1">
            <a:spLocks noChangeArrowheads="1"/>
          </p:cNvSpPr>
          <p:nvPr/>
        </p:nvSpPr>
        <p:spPr bwMode="auto">
          <a:xfrm>
            <a:off x="2322086" y="4650980"/>
            <a:ext cx="6324600" cy="762000"/>
          </a:xfrm>
          <a:prstGeom prst="rect">
            <a:avLst/>
          </a:prstGeom>
          <a:noFill/>
          <a:ln w="9525" algn="ctr">
            <a:noFill/>
            <a:miter lim="800000"/>
            <a:headEnd/>
            <a:tailEnd/>
          </a:ln>
        </p:spPr>
        <p:txBody>
          <a:bodyPr>
            <a:spAutoFit/>
          </a:bodyPr>
          <a:lstStyle/>
          <a:p>
            <a:pPr eaLnBrk="0" hangingPunct="0"/>
            <a:r>
              <a:rPr lang="en-US" dirty="0"/>
              <a:t>Measures the ability to pay obligations related to long-term debt, principal payments and interest expense</a:t>
            </a:r>
          </a:p>
        </p:txBody>
      </p:sp>
      <p:sp>
        <p:nvSpPr>
          <p:cNvPr id="44055" name="Text Box 22"/>
          <p:cNvSpPr txBox="1">
            <a:spLocks noChangeArrowheads="1"/>
          </p:cNvSpPr>
          <p:nvPr/>
        </p:nvSpPr>
        <p:spPr bwMode="auto">
          <a:xfrm>
            <a:off x="152400" y="3584582"/>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4056" name="Text Box 23"/>
          <p:cNvSpPr txBox="1">
            <a:spLocks noChangeArrowheads="1"/>
          </p:cNvSpPr>
          <p:nvPr/>
        </p:nvSpPr>
        <p:spPr bwMode="auto">
          <a:xfrm>
            <a:off x="167245" y="460494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5D76AA8D-1194-7B4A-9E71-C207E5814C57}"/>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4.10</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ctrTitle"/>
          </p:nvPr>
        </p:nvSpPr>
        <p:spPr/>
        <p:txBody>
          <a:bodyPr/>
          <a:lstStyle/>
          <a:p>
            <a:pPr eaLnBrk="1" hangingPunct="1"/>
            <a:r>
              <a:rPr lang="en-US" sz="3200" dirty="0"/>
              <a:t>Capital Structure: Long-Term Debt to Capitalization</a:t>
            </a:r>
          </a:p>
        </p:txBody>
      </p:sp>
      <p:sp>
        <p:nvSpPr>
          <p:cNvPr id="45058" name="Slide Number Placeholder 5"/>
          <p:cNvSpPr>
            <a:spLocks noGrp="1"/>
          </p:cNvSpPr>
          <p:nvPr>
            <p:ph type="sldNum" sz="quarter" idx="4294967295"/>
          </p:nvPr>
        </p:nvSpPr>
        <p:spPr>
          <a:xfrm>
            <a:off x="7239000" y="6248400"/>
            <a:ext cx="1905000" cy="457200"/>
          </a:xfrm>
          <a:prstGeom prst="rect">
            <a:avLst/>
          </a:prstGeom>
          <a:noFill/>
        </p:spPr>
        <p:txBody>
          <a:bodyPr/>
          <a:lstStyle/>
          <a:p>
            <a:fld id="{3FA6CD25-3A9C-4B4B-A77D-D58F127BF33D}" type="slidenum">
              <a:rPr lang="en-US" smtClean="0"/>
              <a:pPr/>
              <a:t>14</a:t>
            </a:fld>
            <a:endParaRPr lang="en-US"/>
          </a:p>
        </p:txBody>
      </p:sp>
      <p:sp>
        <p:nvSpPr>
          <p:cNvPr id="45077" name="Text Box 20"/>
          <p:cNvSpPr txBox="1">
            <a:spLocks noChangeArrowheads="1"/>
          </p:cNvSpPr>
          <p:nvPr/>
        </p:nvSpPr>
        <p:spPr bwMode="auto">
          <a:xfrm>
            <a:off x="3276600" y="3657600"/>
            <a:ext cx="3810000" cy="762000"/>
          </a:xfrm>
          <a:prstGeom prst="rect">
            <a:avLst/>
          </a:prstGeom>
          <a:noFill/>
          <a:ln w="9525" algn="ctr">
            <a:noFill/>
            <a:miter lim="800000"/>
            <a:headEnd/>
            <a:tailEnd/>
          </a:ln>
        </p:spPr>
        <p:txBody>
          <a:bodyPr>
            <a:spAutoFit/>
          </a:bodyPr>
          <a:lstStyle/>
          <a:p>
            <a:pPr algn="ctr" eaLnBrk="0" hangingPunct="0"/>
            <a:r>
              <a:rPr lang="en-US" u="sng" dirty="0"/>
              <a:t>Long-term debt</a:t>
            </a:r>
          </a:p>
          <a:p>
            <a:pPr algn="ctr" eaLnBrk="0" hangingPunct="0"/>
            <a:r>
              <a:rPr lang="en-US" dirty="0"/>
              <a:t>Long-term debt + Net assets</a:t>
            </a:r>
          </a:p>
        </p:txBody>
      </p:sp>
      <p:sp>
        <p:nvSpPr>
          <p:cNvPr id="45078" name="Text Box 21"/>
          <p:cNvSpPr txBox="1">
            <a:spLocks noChangeArrowheads="1"/>
          </p:cNvSpPr>
          <p:nvPr/>
        </p:nvSpPr>
        <p:spPr bwMode="auto">
          <a:xfrm>
            <a:off x="2514600" y="4572000"/>
            <a:ext cx="6324600" cy="427037"/>
          </a:xfrm>
          <a:prstGeom prst="rect">
            <a:avLst/>
          </a:prstGeom>
          <a:noFill/>
          <a:ln w="9525" algn="ctr">
            <a:noFill/>
            <a:miter lim="800000"/>
            <a:headEnd/>
            <a:tailEnd/>
          </a:ln>
        </p:spPr>
        <p:txBody>
          <a:bodyPr>
            <a:spAutoFit/>
          </a:bodyPr>
          <a:lstStyle/>
          <a:p>
            <a:pPr eaLnBrk="0" hangingPunct="0"/>
            <a:r>
              <a:rPr lang="en-US" dirty="0"/>
              <a:t>Measures the percentage of total capital that is debt</a:t>
            </a:r>
          </a:p>
        </p:txBody>
      </p:sp>
      <p:sp>
        <p:nvSpPr>
          <p:cNvPr id="45079" name="Text Box 22"/>
          <p:cNvSpPr txBox="1">
            <a:spLocks noChangeArrowheads="1"/>
          </p:cNvSpPr>
          <p:nvPr/>
        </p:nvSpPr>
        <p:spPr bwMode="auto">
          <a:xfrm>
            <a:off x="961602" y="3670465"/>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5080" name="Text Box 23"/>
          <p:cNvSpPr txBox="1">
            <a:spLocks noChangeArrowheads="1"/>
          </p:cNvSpPr>
          <p:nvPr/>
        </p:nvSpPr>
        <p:spPr bwMode="auto">
          <a:xfrm>
            <a:off x="446881" y="4571999"/>
            <a:ext cx="1751013" cy="427037"/>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EAB228DE-681B-434F-A64C-99098E4CC95B}"/>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18.26</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ctrTitle"/>
          </p:nvPr>
        </p:nvSpPr>
        <p:spPr>
          <a:xfrm>
            <a:off x="1080654" y="170996"/>
            <a:ext cx="7834746" cy="992785"/>
          </a:xfrm>
        </p:spPr>
        <p:txBody>
          <a:bodyPr/>
          <a:lstStyle/>
          <a:p>
            <a:pPr eaLnBrk="1" hangingPunct="1"/>
            <a:r>
              <a:rPr lang="en-US" sz="3200" dirty="0"/>
              <a:t>Outpatient:  Outpatient Revenues to Total Revenues</a:t>
            </a:r>
          </a:p>
        </p:txBody>
      </p:sp>
      <p:sp>
        <p:nvSpPr>
          <p:cNvPr id="46082" name="Slide Number Placeholder 5"/>
          <p:cNvSpPr>
            <a:spLocks noGrp="1"/>
          </p:cNvSpPr>
          <p:nvPr>
            <p:ph type="sldNum" sz="quarter" idx="4294967295"/>
          </p:nvPr>
        </p:nvSpPr>
        <p:spPr>
          <a:xfrm>
            <a:off x="7239000" y="6248400"/>
            <a:ext cx="1905000" cy="457200"/>
          </a:xfrm>
          <a:prstGeom prst="rect">
            <a:avLst/>
          </a:prstGeom>
          <a:noFill/>
        </p:spPr>
        <p:txBody>
          <a:bodyPr/>
          <a:lstStyle/>
          <a:p>
            <a:fld id="{CED5FBAD-D634-41A5-9429-802B2634E815}" type="slidenum">
              <a:rPr lang="en-US" smtClean="0"/>
              <a:pPr/>
              <a:t>15</a:t>
            </a:fld>
            <a:endParaRPr lang="en-US"/>
          </a:p>
        </p:txBody>
      </p:sp>
      <p:sp>
        <p:nvSpPr>
          <p:cNvPr id="46101" name="Text Box 20"/>
          <p:cNvSpPr txBox="1">
            <a:spLocks noChangeArrowheads="1"/>
          </p:cNvSpPr>
          <p:nvPr/>
        </p:nvSpPr>
        <p:spPr bwMode="auto">
          <a:xfrm>
            <a:off x="3733800" y="3491109"/>
            <a:ext cx="3048000" cy="762000"/>
          </a:xfrm>
          <a:prstGeom prst="rect">
            <a:avLst/>
          </a:prstGeom>
          <a:noFill/>
          <a:ln w="9525" algn="ctr">
            <a:noFill/>
            <a:miter lim="800000"/>
            <a:headEnd/>
            <a:tailEnd/>
          </a:ln>
        </p:spPr>
        <p:txBody>
          <a:bodyPr>
            <a:spAutoFit/>
          </a:bodyPr>
          <a:lstStyle/>
          <a:p>
            <a:pPr algn="ctr" eaLnBrk="0" hangingPunct="0"/>
            <a:r>
              <a:rPr lang="en-US" u="sng" dirty="0"/>
              <a:t>Total outpatient revenue</a:t>
            </a:r>
          </a:p>
          <a:p>
            <a:pPr algn="ctr" eaLnBrk="0" hangingPunct="0"/>
            <a:r>
              <a:rPr lang="en-US" dirty="0"/>
              <a:t>Total patient revenue</a:t>
            </a:r>
          </a:p>
        </p:txBody>
      </p:sp>
      <p:sp>
        <p:nvSpPr>
          <p:cNvPr id="46102" name="Text Box 21"/>
          <p:cNvSpPr txBox="1">
            <a:spLocks noChangeArrowheads="1"/>
          </p:cNvSpPr>
          <p:nvPr/>
        </p:nvSpPr>
        <p:spPr bwMode="auto">
          <a:xfrm>
            <a:off x="2785753" y="4343400"/>
            <a:ext cx="6324600" cy="1431925"/>
          </a:xfrm>
          <a:prstGeom prst="rect">
            <a:avLst/>
          </a:prstGeom>
          <a:noFill/>
          <a:ln w="9525" algn="ctr">
            <a:noFill/>
            <a:miter lim="800000"/>
            <a:headEnd/>
            <a:tailEnd/>
          </a:ln>
        </p:spPr>
        <p:txBody>
          <a:bodyPr>
            <a:spAutoFit/>
          </a:bodyPr>
          <a:lstStyle/>
          <a:p>
            <a:pPr eaLnBrk="0" hangingPunct="0"/>
            <a:r>
              <a:rPr lang="en-US" dirty="0"/>
              <a:t>Measures the percentage of total revenues that are for  outpatient revenues (including, for example, Rural Health Clinics, free-standing clinics, and home health clinics)</a:t>
            </a:r>
          </a:p>
        </p:txBody>
      </p:sp>
      <p:sp>
        <p:nvSpPr>
          <p:cNvPr id="46103" name="Text Box 22"/>
          <p:cNvSpPr txBox="1">
            <a:spLocks noChangeArrowheads="1"/>
          </p:cNvSpPr>
          <p:nvPr/>
        </p:nvSpPr>
        <p:spPr bwMode="auto">
          <a:xfrm>
            <a:off x="611187" y="3671455"/>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6104" name="Text Box 23"/>
          <p:cNvSpPr txBox="1">
            <a:spLocks noChangeArrowheads="1"/>
          </p:cNvSpPr>
          <p:nvPr/>
        </p:nvSpPr>
        <p:spPr bwMode="auto">
          <a:xfrm>
            <a:off x="611187" y="4542034"/>
            <a:ext cx="1751013" cy="427037"/>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7A902E6E-54B9-3D4E-B8D4-061F09A69BF1}"/>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82.31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ctrTitle"/>
          </p:nvPr>
        </p:nvSpPr>
        <p:spPr>
          <a:xfrm>
            <a:off x="1080654" y="170996"/>
            <a:ext cx="7834746" cy="992785"/>
          </a:xfrm>
        </p:spPr>
        <p:txBody>
          <a:bodyPr/>
          <a:lstStyle/>
          <a:p>
            <a:pPr eaLnBrk="1" hangingPunct="1"/>
            <a:r>
              <a:rPr lang="en-US" sz="3200" dirty="0"/>
              <a:t>Outpatient:  Hospital Medicare Outpatient Payer Mix</a:t>
            </a:r>
          </a:p>
        </p:txBody>
      </p:sp>
      <p:sp>
        <p:nvSpPr>
          <p:cNvPr id="49154" name="Slide Number Placeholder 5"/>
          <p:cNvSpPr>
            <a:spLocks noGrp="1"/>
          </p:cNvSpPr>
          <p:nvPr>
            <p:ph type="sldNum" sz="quarter" idx="4294967295"/>
          </p:nvPr>
        </p:nvSpPr>
        <p:spPr>
          <a:xfrm>
            <a:off x="7239000" y="6248400"/>
            <a:ext cx="1905000" cy="457200"/>
          </a:xfrm>
          <a:prstGeom prst="rect">
            <a:avLst/>
          </a:prstGeom>
          <a:noFill/>
        </p:spPr>
        <p:txBody>
          <a:bodyPr/>
          <a:lstStyle/>
          <a:p>
            <a:fld id="{F3D209CE-A9CA-4471-8230-506F55705C27}" type="slidenum">
              <a:rPr lang="en-US" smtClean="0"/>
              <a:pPr/>
              <a:t>16</a:t>
            </a:fld>
            <a:endParaRPr lang="en-US"/>
          </a:p>
        </p:txBody>
      </p:sp>
      <p:sp>
        <p:nvSpPr>
          <p:cNvPr id="49173" name="Text Box 20"/>
          <p:cNvSpPr txBox="1">
            <a:spLocks noChangeArrowheads="1"/>
          </p:cNvSpPr>
          <p:nvPr/>
        </p:nvSpPr>
        <p:spPr bwMode="auto">
          <a:xfrm>
            <a:off x="1850964" y="3653879"/>
            <a:ext cx="7316787" cy="769441"/>
          </a:xfrm>
          <a:prstGeom prst="rect">
            <a:avLst/>
          </a:prstGeom>
          <a:noFill/>
          <a:ln w="9525" algn="ctr">
            <a:noFill/>
            <a:miter lim="800000"/>
            <a:headEnd/>
            <a:tailEnd/>
          </a:ln>
        </p:spPr>
        <p:txBody>
          <a:bodyPr wrap="square">
            <a:spAutoFit/>
          </a:bodyPr>
          <a:lstStyle/>
          <a:p>
            <a:pPr algn="ctr" eaLnBrk="0" hangingPunct="0"/>
            <a:r>
              <a:rPr lang="en-US" u="sng" dirty="0"/>
              <a:t>Hospital Outpatient Medicare charges</a:t>
            </a:r>
          </a:p>
          <a:p>
            <a:pPr algn="ctr" eaLnBrk="0" hangingPunct="0"/>
            <a:r>
              <a:rPr lang="en-US" dirty="0"/>
              <a:t>Hospital Total Outpatient Charges </a:t>
            </a:r>
          </a:p>
        </p:txBody>
      </p:sp>
      <p:sp>
        <p:nvSpPr>
          <p:cNvPr id="49174" name="Text Box 21"/>
          <p:cNvSpPr txBox="1">
            <a:spLocks noChangeArrowheads="1"/>
          </p:cNvSpPr>
          <p:nvPr/>
        </p:nvSpPr>
        <p:spPr bwMode="auto">
          <a:xfrm>
            <a:off x="3124200" y="4846638"/>
            <a:ext cx="5486400" cy="762000"/>
          </a:xfrm>
          <a:prstGeom prst="rect">
            <a:avLst/>
          </a:prstGeom>
          <a:noFill/>
          <a:ln w="9525" algn="ctr">
            <a:noFill/>
            <a:miter lim="800000"/>
            <a:headEnd/>
            <a:tailEnd/>
          </a:ln>
        </p:spPr>
        <p:txBody>
          <a:bodyPr>
            <a:spAutoFit/>
          </a:bodyPr>
          <a:lstStyle/>
          <a:p>
            <a:pPr eaLnBrk="0" hangingPunct="0"/>
            <a:r>
              <a:rPr lang="en-US" dirty="0"/>
              <a:t>Measures the percentage of total outpatient charges that are for Medicare patients</a:t>
            </a:r>
          </a:p>
        </p:txBody>
      </p:sp>
      <p:sp>
        <p:nvSpPr>
          <p:cNvPr id="49175" name="Text Box 22"/>
          <p:cNvSpPr txBox="1">
            <a:spLocks noChangeArrowheads="1"/>
          </p:cNvSpPr>
          <p:nvPr/>
        </p:nvSpPr>
        <p:spPr bwMode="auto">
          <a:xfrm>
            <a:off x="750032" y="382508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9176" name="Text Box 23"/>
          <p:cNvSpPr txBox="1">
            <a:spLocks noChangeArrowheads="1"/>
          </p:cNvSpPr>
          <p:nvPr/>
        </p:nvSpPr>
        <p:spPr bwMode="auto">
          <a:xfrm>
            <a:off x="381000" y="5014119"/>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3DEDA429-749C-6D41-AEB7-3E9055B0617F}"/>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30.68</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ctrTitle"/>
          </p:nvPr>
        </p:nvSpPr>
        <p:spPr>
          <a:xfrm>
            <a:off x="1080654" y="170996"/>
            <a:ext cx="7910946" cy="992785"/>
          </a:xfrm>
        </p:spPr>
        <p:txBody>
          <a:bodyPr/>
          <a:lstStyle/>
          <a:p>
            <a:pPr eaLnBrk="1" hangingPunct="1"/>
            <a:r>
              <a:rPr lang="en-US" sz="3200" dirty="0"/>
              <a:t>Outpatient:  Hospital Medicare Outpatient Cost to Charge</a:t>
            </a:r>
          </a:p>
        </p:txBody>
      </p:sp>
      <p:sp>
        <p:nvSpPr>
          <p:cNvPr id="50178" name="Slide Number Placeholder 5"/>
          <p:cNvSpPr>
            <a:spLocks noGrp="1"/>
          </p:cNvSpPr>
          <p:nvPr>
            <p:ph type="sldNum" sz="quarter" idx="4294967295"/>
          </p:nvPr>
        </p:nvSpPr>
        <p:spPr>
          <a:xfrm>
            <a:off x="7239000" y="6248400"/>
            <a:ext cx="1905000" cy="457200"/>
          </a:xfrm>
          <a:prstGeom prst="rect">
            <a:avLst/>
          </a:prstGeom>
          <a:noFill/>
        </p:spPr>
        <p:txBody>
          <a:bodyPr/>
          <a:lstStyle/>
          <a:p>
            <a:fld id="{A98DD867-7422-41D0-8FC0-6BC0875C4E3A}" type="slidenum">
              <a:rPr lang="en-US" smtClean="0"/>
              <a:pPr/>
              <a:t>17</a:t>
            </a:fld>
            <a:endParaRPr lang="en-US"/>
          </a:p>
        </p:txBody>
      </p:sp>
      <p:sp>
        <p:nvSpPr>
          <p:cNvPr id="50197" name="Text Box 20"/>
          <p:cNvSpPr txBox="1">
            <a:spLocks noChangeArrowheads="1"/>
          </p:cNvSpPr>
          <p:nvPr/>
        </p:nvSpPr>
        <p:spPr bwMode="auto">
          <a:xfrm>
            <a:off x="3429000" y="3871119"/>
            <a:ext cx="4724400" cy="762000"/>
          </a:xfrm>
          <a:prstGeom prst="rect">
            <a:avLst/>
          </a:prstGeom>
          <a:noFill/>
          <a:ln w="9525" algn="ctr">
            <a:noFill/>
            <a:miter lim="800000"/>
            <a:headEnd/>
            <a:tailEnd/>
          </a:ln>
        </p:spPr>
        <p:txBody>
          <a:bodyPr wrap="square">
            <a:spAutoFit/>
          </a:bodyPr>
          <a:lstStyle/>
          <a:p>
            <a:pPr algn="ctr" eaLnBrk="0" hangingPunct="0"/>
            <a:r>
              <a:rPr lang="en-US" u="sng" dirty="0"/>
              <a:t>Hospital Medicare Outpatient Costs</a:t>
            </a:r>
          </a:p>
          <a:p>
            <a:pPr algn="ctr" eaLnBrk="0" hangingPunct="0"/>
            <a:r>
              <a:rPr lang="en-US" dirty="0"/>
              <a:t>Hospital Medicare Outpatient Charges</a:t>
            </a:r>
          </a:p>
        </p:txBody>
      </p:sp>
      <p:sp>
        <p:nvSpPr>
          <p:cNvPr id="50198" name="Text Box 21"/>
          <p:cNvSpPr txBox="1">
            <a:spLocks noChangeArrowheads="1"/>
          </p:cNvSpPr>
          <p:nvPr/>
        </p:nvSpPr>
        <p:spPr bwMode="auto">
          <a:xfrm>
            <a:off x="3581400" y="5014119"/>
            <a:ext cx="4724400" cy="762000"/>
          </a:xfrm>
          <a:prstGeom prst="rect">
            <a:avLst/>
          </a:prstGeom>
          <a:noFill/>
          <a:ln w="9525" algn="ctr">
            <a:noFill/>
            <a:miter lim="800000"/>
            <a:headEnd/>
            <a:tailEnd/>
          </a:ln>
        </p:spPr>
        <p:txBody>
          <a:bodyPr>
            <a:spAutoFit/>
          </a:bodyPr>
          <a:lstStyle/>
          <a:p>
            <a:pPr eaLnBrk="0" hangingPunct="0"/>
            <a:r>
              <a:rPr lang="en-US" dirty="0"/>
              <a:t>Measures outpatient Medicare costs per dollar of outpatient Medicare charges</a:t>
            </a:r>
          </a:p>
        </p:txBody>
      </p:sp>
      <p:sp>
        <p:nvSpPr>
          <p:cNvPr id="50199" name="Text Box 22"/>
          <p:cNvSpPr txBox="1">
            <a:spLocks noChangeArrowheads="1"/>
          </p:cNvSpPr>
          <p:nvPr/>
        </p:nvSpPr>
        <p:spPr bwMode="auto">
          <a:xfrm>
            <a:off x="985353" y="3883984"/>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0200" name="Text Box 23"/>
          <p:cNvSpPr txBox="1">
            <a:spLocks noChangeArrowheads="1"/>
          </p:cNvSpPr>
          <p:nvPr/>
        </p:nvSpPr>
        <p:spPr bwMode="auto">
          <a:xfrm>
            <a:off x="735011" y="5029953"/>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5B58E607-0C11-0049-8C2F-43DEABA20F56}"/>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42.45</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ctrTitle"/>
          </p:nvPr>
        </p:nvSpPr>
        <p:spPr>
          <a:xfrm>
            <a:off x="1080654" y="170996"/>
            <a:ext cx="7834746" cy="992785"/>
          </a:xfrm>
        </p:spPr>
        <p:txBody>
          <a:bodyPr/>
          <a:lstStyle/>
          <a:p>
            <a:pPr eaLnBrk="1" hangingPunct="1"/>
            <a:r>
              <a:rPr lang="en-US" sz="3200" dirty="0"/>
              <a:t>Inpatient:  Medicare Inpatient Payer Mix</a:t>
            </a:r>
          </a:p>
        </p:txBody>
      </p:sp>
      <p:sp>
        <p:nvSpPr>
          <p:cNvPr id="48130" name="Slide Number Placeholder 5"/>
          <p:cNvSpPr>
            <a:spLocks noGrp="1"/>
          </p:cNvSpPr>
          <p:nvPr>
            <p:ph type="sldNum" sz="quarter" idx="4294967295"/>
          </p:nvPr>
        </p:nvSpPr>
        <p:spPr>
          <a:xfrm>
            <a:off x="7239000" y="6248400"/>
            <a:ext cx="1905000" cy="457200"/>
          </a:xfrm>
          <a:prstGeom prst="rect">
            <a:avLst/>
          </a:prstGeom>
          <a:noFill/>
        </p:spPr>
        <p:txBody>
          <a:bodyPr/>
          <a:lstStyle/>
          <a:p>
            <a:fld id="{4691E7B2-7840-4233-B972-BFA7B070DC90}" type="slidenum">
              <a:rPr lang="en-US" smtClean="0"/>
              <a:pPr/>
              <a:t>18</a:t>
            </a:fld>
            <a:endParaRPr lang="en-US"/>
          </a:p>
        </p:txBody>
      </p:sp>
      <p:sp>
        <p:nvSpPr>
          <p:cNvPr id="48149" name="Text Box 20"/>
          <p:cNvSpPr txBox="1">
            <a:spLocks noChangeArrowheads="1"/>
          </p:cNvSpPr>
          <p:nvPr/>
        </p:nvSpPr>
        <p:spPr bwMode="auto">
          <a:xfrm>
            <a:off x="1752600" y="3520282"/>
            <a:ext cx="7162800" cy="769441"/>
          </a:xfrm>
          <a:prstGeom prst="rect">
            <a:avLst/>
          </a:prstGeom>
          <a:noFill/>
          <a:ln w="9525" algn="ctr">
            <a:noFill/>
            <a:miter lim="800000"/>
            <a:headEnd/>
            <a:tailEnd/>
          </a:ln>
        </p:spPr>
        <p:txBody>
          <a:bodyPr wrap="square">
            <a:spAutoFit/>
          </a:bodyPr>
          <a:lstStyle/>
          <a:p>
            <a:pPr algn="ctr" eaLnBrk="0" hangingPunct="0"/>
            <a:r>
              <a:rPr lang="en-US" u="sng" dirty="0"/>
              <a:t>Medicare inpatient days</a:t>
            </a:r>
          </a:p>
          <a:p>
            <a:pPr algn="ctr" eaLnBrk="0" hangingPunct="0"/>
            <a:r>
              <a:rPr lang="en-US" dirty="0"/>
              <a:t>Total inpatient days – Nursery bed days – NF Swing bed days</a:t>
            </a:r>
          </a:p>
        </p:txBody>
      </p:sp>
      <p:sp>
        <p:nvSpPr>
          <p:cNvPr id="48150" name="Text Box 21"/>
          <p:cNvSpPr txBox="1">
            <a:spLocks noChangeArrowheads="1"/>
          </p:cNvSpPr>
          <p:nvPr/>
        </p:nvSpPr>
        <p:spPr bwMode="auto">
          <a:xfrm>
            <a:off x="2590800" y="4949794"/>
            <a:ext cx="5486400" cy="762000"/>
          </a:xfrm>
          <a:prstGeom prst="rect">
            <a:avLst/>
          </a:prstGeom>
          <a:noFill/>
          <a:ln w="9525" algn="ctr">
            <a:noFill/>
            <a:miter lim="800000"/>
            <a:headEnd/>
            <a:tailEnd/>
          </a:ln>
        </p:spPr>
        <p:txBody>
          <a:bodyPr>
            <a:spAutoFit/>
          </a:bodyPr>
          <a:lstStyle/>
          <a:p>
            <a:pPr eaLnBrk="0" hangingPunct="0"/>
            <a:r>
              <a:rPr lang="en-US" dirty="0"/>
              <a:t>Measures the percentage of total inpatient days that are provided to Medicare patients</a:t>
            </a:r>
          </a:p>
        </p:txBody>
      </p:sp>
      <p:sp>
        <p:nvSpPr>
          <p:cNvPr id="48151" name="Text Box 22"/>
          <p:cNvSpPr txBox="1">
            <a:spLocks noChangeArrowheads="1"/>
          </p:cNvSpPr>
          <p:nvPr/>
        </p:nvSpPr>
        <p:spPr bwMode="auto">
          <a:xfrm>
            <a:off x="228600" y="3691484"/>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8152" name="Text Box 23"/>
          <p:cNvSpPr txBox="1">
            <a:spLocks noChangeArrowheads="1"/>
          </p:cNvSpPr>
          <p:nvPr/>
        </p:nvSpPr>
        <p:spPr bwMode="auto">
          <a:xfrm>
            <a:off x="228600" y="5059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361036B3-829F-3D4B-95AE-5EF27ACD4236}"/>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59.06</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p:txBody>
          <a:bodyPr/>
          <a:lstStyle/>
          <a:p>
            <a:pPr eaLnBrk="1" hangingPunct="1"/>
            <a:r>
              <a:rPr lang="en-US" sz="3200" dirty="0"/>
              <a:t>Inpatient:  Medicare Acute Inpatient</a:t>
            </a:r>
            <a:br>
              <a:rPr lang="en-US" sz="3200" dirty="0"/>
            </a:br>
            <a:r>
              <a:rPr lang="en-US" sz="3200" dirty="0"/>
              <a:t>Cost per Day</a:t>
            </a:r>
          </a:p>
        </p:txBody>
      </p:sp>
      <p:sp>
        <p:nvSpPr>
          <p:cNvPr id="51202" name="Slide Number Placeholder 5"/>
          <p:cNvSpPr>
            <a:spLocks noGrp="1"/>
          </p:cNvSpPr>
          <p:nvPr>
            <p:ph type="sldNum" sz="quarter" idx="4294967295"/>
          </p:nvPr>
        </p:nvSpPr>
        <p:spPr>
          <a:xfrm>
            <a:off x="7239000" y="6248400"/>
            <a:ext cx="1905000" cy="457200"/>
          </a:xfrm>
          <a:prstGeom prst="rect">
            <a:avLst/>
          </a:prstGeom>
          <a:noFill/>
        </p:spPr>
        <p:txBody>
          <a:bodyPr/>
          <a:lstStyle/>
          <a:p>
            <a:fld id="{0834C343-ABBE-49D5-909F-E46010DE9BE5}" type="slidenum">
              <a:rPr lang="en-US" smtClean="0"/>
              <a:pPr/>
              <a:t>19</a:t>
            </a:fld>
            <a:endParaRPr lang="en-US"/>
          </a:p>
        </p:txBody>
      </p:sp>
      <p:sp>
        <p:nvSpPr>
          <p:cNvPr id="51221" name="Text Box 20"/>
          <p:cNvSpPr txBox="1">
            <a:spLocks noChangeArrowheads="1"/>
          </p:cNvSpPr>
          <p:nvPr/>
        </p:nvSpPr>
        <p:spPr bwMode="auto">
          <a:xfrm>
            <a:off x="2590800" y="3543043"/>
            <a:ext cx="5257800" cy="769441"/>
          </a:xfrm>
          <a:prstGeom prst="rect">
            <a:avLst/>
          </a:prstGeom>
          <a:noFill/>
          <a:ln w="9525" algn="ctr">
            <a:noFill/>
            <a:miter lim="800000"/>
            <a:headEnd/>
            <a:tailEnd/>
          </a:ln>
        </p:spPr>
        <p:txBody>
          <a:bodyPr wrap="square">
            <a:spAutoFit/>
          </a:bodyPr>
          <a:lstStyle/>
          <a:p>
            <a:pPr algn="ctr" eaLnBrk="0" hangingPunct="0"/>
            <a:r>
              <a:rPr lang="en-US" u="sng" dirty="0"/>
              <a:t>Medicare acute inpatient cost</a:t>
            </a:r>
          </a:p>
          <a:p>
            <a:pPr algn="ctr" eaLnBrk="0" hangingPunct="0"/>
            <a:r>
              <a:rPr lang="en-US" dirty="0"/>
              <a:t>(Medicare Inpatient Days (excl. HMO))</a:t>
            </a:r>
          </a:p>
        </p:txBody>
      </p:sp>
      <p:sp>
        <p:nvSpPr>
          <p:cNvPr id="51222" name="Text Box 21"/>
          <p:cNvSpPr txBox="1">
            <a:spLocks noChangeArrowheads="1"/>
          </p:cNvSpPr>
          <p:nvPr/>
        </p:nvSpPr>
        <p:spPr bwMode="auto">
          <a:xfrm>
            <a:off x="3200400" y="4532931"/>
            <a:ext cx="4038600" cy="769441"/>
          </a:xfrm>
          <a:prstGeom prst="rect">
            <a:avLst/>
          </a:prstGeom>
          <a:noFill/>
          <a:ln w="9525" algn="ctr">
            <a:noFill/>
            <a:miter lim="800000"/>
            <a:headEnd/>
            <a:tailEnd/>
          </a:ln>
        </p:spPr>
        <p:txBody>
          <a:bodyPr>
            <a:spAutoFit/>
          </a:bodyPr>
          <a:lstStyle/>
          <a:p>
            <a:pPr eaLnBrk="0" hangingPunct="0"/>
            <a:r>
              <a:rPr lang="en-US" dirty="0"/>
              <a:t>Measures the average daily cost of a Medicare acute inpatient</a:t>
            </a:r>
          </a:p>
        </p:txBody>
      </p:sp>
      <p:sp>
        <p:nvSpPr>
          <p:cNvPr id="51223" name="Text Box 22"/>
          <p:cNvSpPr txBox="1">
            <a:spLocks noChangeArrowheads="1"/>
          </p:cNvSpPr>
          <p:nvPr/>
        </p:nvSpPr>
        <p:spPr bwMode="auto">
          <a:xfrm>
            <a:off x="597693" y="3584847"/>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1224" name="Text Box 23"/>
          <p:cNvSpPr txBox="1">
            <a:spLocks noChangeArrowheads="1"/>
          </p:cNvSpPr>
          <p:nvPr/>
        </p:nvSpPr>
        <p:spPr bwMode="auto">
          <a:xfrm>
            <a:off x="381000" y="4686557"/>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3E7C2E3D-CDDB-EA47-B19E-F4664F7DFD05}"/>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3374</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ctrTitle"/>
          </p:nvPr>
        </p:nvSpPr>
        <p:spPr/>
        <p:txBody>
          <a:bodyPr/>
          <a:lstStyle/>
          <a:p>
            <a:pPr eaLnBrk="1" hangingPunct="1"/>
            <a:r>
              <a:rPr lang="en-US" sz="3600" dirty="0"/>
              <a:t>Profitability:  Total Margin</a:t>
            </a:r>
          </a:p>
        </p:txBody>
      </p:sp>
      <p:graphicFrame>
        <p:nvGraphicFramePr>
          <p:cNvPr id="37915" name="Group 27"/>
          <p:cNvGraphicFramePr>
            <a:graphicFrameLocks noGrp="1"/>
          </p:cNvGraphicFramePr>
          <p:nvPr>
            <p:ph idx="10"/>
          </p:nvPr>
        </p:nvGraphicFramePr>
        <p:xfrm>
          <a:off x="334963" y="154305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01984">
                  <a:extLst>
                    <a:ext uri="{9D8B030D-6E8A-4147-A177-3AD203B41FA5}">
                      <a16:colId xmlns:a16="http://schemas.microsoft.com/office/drawing/2014/main" val="20001"/>
                    </a:ext>
                  </a:extLst>
                </a:gridCol>
                <a:gridCol w="2012816">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3.88</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5842" name="Slide Number Placeholder 5"/>
          <p:cNvSpPr>
            <a:spLocks noGrp="1"/>
          </p:cNvSpPr>
          <p:nvPr>
            <p:ph type="sldNum" sz="quarter" idx="4294967295"/>
          </p:nvPr>
        </p:nvSpPr>
        <p:spPr>
          <a:xfrm>
            <a:off x="7239000" y="6248400"/>
            <a:ext cx="1905000" cy="457200"/>
          </a:xfrm>
          <a:prstGeom prst="rect">
            <a:avLst/>
          </a:prstGeom>
          <a:noFill/>
        </p:spPr>
        <p:txBody>
          <a:bodyPr/>
          <a:lstStyle/>
          <a:p>
            <a:fld id="{2FF971C3-B4E4-4F67-A1DB-474DDCADF971}" type="slidenum">
              <a:rPr lang="en-US" smtClean="0"/>
              <a:pPr/>
              <a:t>2</a:t>
            </a:fld>
            <a:endParaRPr lang="en-US"/>
          </a:p>
        </p:txBody>
      </p:sp>
      <p:sp>
        <p:nvSpPr>
          <p:cNvPr id="35861" name="Text Box 20"/>
          <p:cNvSpPr txBox="1">
            <a:spLocks noChangeArrowheads="1"/>
          </p:cNvSpPr>
          <p:nvPr/>
        </p:nvSpPr>
        <p:spPr bwMode="auto">
          <a:xfrm>
            <a:off x="2339007" y="3752129"/>
            <a:ext cx="1752600" cy="762000"/>
          </a:xfrm>
          <a:prstGeom prst="rect">
            <a:avLst/>
          </a:prstGeom>
          <a:noFill/>
          <a:ln w="9525" algn="ctr">
            <a:noFill/>
            <a:miter lim="800000"/>
            <a:headEnd/>
            <a:tailEnd/>
          </a:ln>
        </p:spPr>
        <p:txBody>
          <a:bodyPr>
            <a:spAutoFit/>
          </a:bodyPr>
          <a:lstStyle/>
          <a:p>
            <a:pPr algn="ctr" eaLnBrk="0" hangingPunct="0"/>
            <a:r>
              <a:rPr lang="en-US" u="sng" dirty="0"/>
              <a:t>Net income</a:t>
            </a:r>
          </a:p>
          <a:p>
            <a:pPr algn="ctr" eaLnBrk="0" hangingPunct="0"/>
            <a:r>
              <a:rPr lang="en-US" dirty="0"/>
              <a:t>Total revenue</a:t>
            </a:r>
          </a:p>
        </p:txBody>
      </p:sp>
      <p:sp>
        <p:nvSpPr>
          <p:cNvPr id="35862" name="Text Box 21"/>
          <p:cNvSpPr txBox="1">
            <a:spLocks noChangeArrowheads="1"/>
          </p:cNvSpPr>
          <p:nvPr/>
        </p:nvSpPr>
        <p:spPr bwMode="auto">
          <a:xfrm>
            <a:off x="2347913" y="4736710"/>
            <a:ext cx="6248400" cy="427037"/>
          </a:xfrm>
          <a:prstGeom prst="rect">
            <a:avLst/>
          </a:prstGeom>
          <a:noFill/>
          <a:ln w="9525" algn="ctr">
            <a:noFill/>
            <a:miter lim="800000"/>
            <a:headEnd/>
            <a:tailEnd/>
          </a:ln>
        </p:spPr>
        <p:txBody>
          <a:bodyPr>
            <a:spAutoFit/>
          </a:bodyPr>
          <a:lstStyle/>
          <a:p>
            <a:pPr eaLnBrk="0" hangingPunct="0"/>
            <a:r>
              <a:rPr lang="en-US" dirty="0"/>
              <a:t>Measures the control of expenses relative to revenues</a:t>
            </a:r>
          </a:p>
        </p:txBody>
      </p:sp>
      <p:sp>
        <p:nvSpPr>
          <p:cNvPr id="35863" name="Text Box 22"/>
          <p:cNvSpPr txBox="1">
            <a:spLocks noChangeArrowheads="1"/>
          </p:cNvSpPr>
          <p:nvPr/>
        </p:nvSpPr>
        <p:spPr bwMode="auto">
          <a:xfrm>
            <a:off x="95992" y="3825081"/>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5864" name="Text Box 23"/>
          <p:cNvSpPr txBox="1">
            <a:spLocks noChangeArrowheads="1"/>
          </p:cNvSpPr>
          <p:nvPr/>
        </p:nvSpPr>
        <p:spPr bwMode="auto">
          <a:xfrm>
            <a:off x="53975" y="4731286"/>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Inpatient:</a:t>
            </a:r>
            <a:br>
              <a:rPr lang="en-US" sz="3200" dirty="0"/>
            </a:br>
            <a:r>
              <a:rPr lang="en-US" sz="3200" dirty="0"/>
              <a:t>Average Daily Census Acute</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20</a:t>
            </a:fld>
            <a:endParaRPr lang="en-US"/>
          </a:p>
        </p:txBody>
      </p:sp>
      <p:sp>
        <p:nvSpPr>
          <p:cNvPr id="56341" name="Text Box 20"/>
          <p:cNvSpPr txBox="1">
            <a:spLocks noChangeArrowheads="1"/>
          </p:cNvSpPr>
          <p:nvPr/>
        </p:nvSpPr>
        <p:spPr bwMode="auto">
          <a:xfrm>
            <a:off x="4076700" y="3872109"/>
            <a:ext cx="3429000" cy="762000"/>
          </a:xfrm>
          <a:prstGeom prst="rect">
            <a:avLst/>
          </a:prstGeom>
          <a:noFill/>
          <a:ln w="9525" algn="ctr">
            <a:noFill/>
            <a:miter lim="800000"/>
            <a:headEnd/>
            <a:tailEnd/>
          </a:ln>
        </p:spPr>
        <p:txBody>
          <a:bodyPr>
            <a:spAutoFit/>
          </a:bodyPr>
          <a:lstStyle/>
          <a:p>
            <a:pPr algn="ctr" eaLnBrk="0" hangingPunct="0"/>
            <a:r>
              <a:rPr lang="en-US" u="sng" dirty="0"/>
              <a:t>Inpatient acute care bed days</a:t>
            </a:r>
          </a:p>
          <a:p>
            <a:pPr algn="ctr" eaLnBrk="0" hangingPunct="0"/>
            <a:r>
              <a:rPr lang="en-US" dirty="0"/>
              <a:t>Days in period</a:t>
            </a:r>
          </a:p>
        </p:txBody>
      </p:sp>
      <p:sp>
        <p:nvSpPr>
          <p:cNvPr id="56342" name="Text Box 21"/>
          <p:cNvSpPr txBox="1">
            <a:spLocks noChangeArrowheads="1"/>
          </p:cNvSpPr>
          <p:nvPr/>
        </p:nvSpPr>
        <p:spPr bwMode="auto">
          <a:xfrm>
            <a:off x="4076700" y="4937919"/>
            <a:ext cx="3962400" cy="762000"/>
          </a:xfrm>
          <a:prstGeom prst="rect">
            <a:avLst/>
          </a:prstGeom>
          <a:noFill/>
          <a:ln w="9525" algn="ctr">
            <a:noFill/>
            <a:miter lim="800000"/>
            <a:headEnd/>
            <a:tailEnd/>
          </a:ln>
        </p:spPr>
        <p:txBody>
          <a:bodyPr>
            <a:spAutoFit/>
          </a:bodyPr>
          <a:lstStyle/>
          <a:p>
            <a:pPr eaLnBrk="0" hangingPunct="0"/>
            <a:r>
              <a:rPr lang="en-US" dirty="0"/>
              <a:t>Measures the average number of acute care beds occupied per day</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49ADC85A-16EC-C14B-A9AF-A10997CD2C05}"/>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2.60</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ctrTitle"/>
          </p:nvPr>
        </p:nvSpPr>
        <p:spPr>
          <a:xfrm>
            <a:off x="1080654" y="170996"/>
            <a:ext cx="7682346" cy="992785"/>
          </a:xfrm>
        </p:spPr>
        <p:txBody>
          <a:bodyPr/>
          <a:lstStyle/>
          <a:p>
            <a:pPr eaLnBrk="1" hangingPunct="1"/>
            <a:r>
              <a:rPr lang="en-US" sz="3200" dirty="0"/>
              <a:t>Inpatient:  Average Daily Census Swing-SNF</a:t>
            </a:r>
          </a:p>
        </p:txBody>
      </p:sp>
      <p:sp>
        <p:nvSpPr>
          <p:cNvPr id="55298" name="Slide Number Placeholder 5"/>
          <p:cNvSpPr>
            <a:spLocks noGrp="1"/>
          </p:cNvSpPr>
          <p:nvPr>
            <p:ph type="sldNum" sz="quarter" idx="4294967295"/>
          </p:nvPr>
        </p:nvSpPr>
        <p:spPr>
          <a:xfrm>
            <a:off x="7239000" y="6248400"/>
            <a:ext cx="1905000" cy="457200"/>
          </a:xfrm>
          <a:prstGeom prst="rect">
            <a:avLst/>
          </a:prstGeom>
          <a:noFill/>
        </p:spPr>
        <p:txBody>
          <a:bodyPr/>
          <a:lstStyle/>
          <a:p>
            <a:fld id="{E98DE7A1-0B7B-41ED-947E-B22D2BD3FF5D}" type="slidenum">
              <a:rPr lang="en-US" smtClean="0"/>
              <a:pPr/>
              <a:t>21</a:t>
            </a:fld>
            <a:endParaRPr lang="en-US"/>
          </a:p>
        </p:txBody>
      </p:sp>
      <p:sp>
        <p:nvSpPr>
          <p:cNvPr id="55317" name="Text Box 20"/>
          <p:cNvSpPr txBox="1">
            <a:spLocks noChangeArrowheads="1"/>
          </p:cNvSpPr>
          <p:nvPr/>
        </p:nvSpPr>
        <p:spPr bwMode="auto">
          <a:xfrm>
            <a:off x="4038600" y="3740254"/>
            <a:ext cx="3657600" cy="762000"/>
          </a:xfrm>
          <a:prstGeom prst="rect">
            <a:avLst/>
          </a:prstGeom>
          <a:noFill/>
          <a:ln w="9525" algn="ctr">
            <a:noFill/>
            <a:miter lim="800000"/>
            <a:headEnd/>
            <a:tailEnd/>
          </a:ln>
        </p:spPr>
        <p:txBody>
          <a:bodyPr>
            <a:spAutoFit/>
          </a:bodyPr>
          <a:lstStyle/>
          <a:p>
            <a:pPr algn="ctr" eaLnBrk="0" hangingPunct="0"/>
            <a:r>
              <a:rPr lang="en-US" u="sng" dirty="0"/>
              <a:t>Inpatient swing bed SNF days</a:t>
            </a:r>
          </a:p>
          <a:p>
            <a:pPr algn="ctr" eaLnBrk="0" hangingPunct="0"/>
            <a:r>
              <a:rPr lang="en-US" dirty="0"/>
              <a:t>Days in period</a:t>
            </a:r>
          </a:p>
        </p:txBody>
      </p:sp>
      <p:sp>
        <p:nvSpPr>
          <p:cNvPr id="55318" name="Text Box 21"/>
          <p:cNvSpPr txBox="1">
            <a:spLocks noChangeArrowheads="1"/>
          </p:cNvSpPr>
          <p:nvPr/>
        </p:nvSpPr>
        <p:spPr bwMode="auto">
          <a:xfrm>
            <a:off x="3771900" y="4770438"/>
            <a:ext cx="4191000" cy="762000"/>
          </a:xfrm>
          <a:prstGeom prst="rect">
            <a:avLst/>
          </a:prstGeom>
          <a:noFill/>
          <a:ln w="9525" algn="ctr">
            <a:noFill/>
            <a:miter lim="800000"/>
            <a:headEnd/>
            <a:tailEnd/>
          </a:ln>
        </p:spPr>
        <p:txBody>
          <a:bodyPr>
            <a:spAutoFit/>
          </a:bodyPr>
          <a:lstStyle/>
          <a:p>
            <a:pPr eaLnBrk="0" hangingPunct="0"/>
            <a:r>
              <a:rPr lang="en-US" dirty="0"/>
              <a:t>Measures the average number of swing-SNF beds occupied per day</a:t>
            </a:r>
          </a:p>
        </p:txBody>
      </p:sp>
      <p:sp>
        <p:nvSpPr>
          <p:cNvPr id="55319" name="Text Box 22"/>
          <p:cNvSpPr txBox="1">
            <a:spLocks noChangeArrowheads="1"/>
          </p:cNvSpPr>
          <p:nvPr/>
        </p:nvSpPr>
        <p:spPr bwMode="auto">
          <a:xfrm>
            <a:off x="1393825" y="3907735"/>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5320" name="Text Box 23"/>
          <p:cNvSpPr txBox="1">
            <a:spLocks noChangeArrowheads="1"/>
          </p:cNvSpPr>
          <p:nvPr/>
        </p:nvSpPr>
        <p:spPr bwMode="auto">
          <a:xfrm>
            <a:off x="949273" y="4937919"/>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76E17AE8-B3A3-2D41-9A53-4511A137484F}"/>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1.43</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1-Year Change in Operating Revenue</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22</a:t>
            </a:fld>
            <a:endParaRPr lang="en-US"/>
          </a:p>
        </p:txBody>
      </p:sp>
      <p:sp>
        <p:nvSpPr>
          <p:cNvPr id="56341" name="Text Box 20"/>
          <p:cNvSpPr txBox="1">
            <a:spLocks noChangeArrowheads="1"/>
          </p:cNvSpPr>
          <p:nvPr/>
        </p:nvSpPr>
        <p:spPr bwMode="auto">
          <a:xfrm>
            <a:off x="4076700" y="3872109"/>
            <a:ext cx="3429000" cy="1107996"/>
          </a:xfrm>
          <a:prstGeom prst="rect">
            <a:avLst/>
          </a:prstGeom>
          <a:noFill/>
          <a:ln w="9525" algn="ctr">
            <a:noFill/>
            <a:miter lim="800000"/>
            <a:headEnd/>
            <a:tailEnd/>
          </a:ln>
        </p:spPr>
        <p:txBody>
          <a:bodyPr>
            <a:spAutoFit/>
          </a:bodyPr>
          <a:lstStyle/>
          <a:p>
            <a:pPr algn="ctr" eaLnBrk="0" hangingPunct="0"/>
            <a:r>
              <a:rPr lang="en-US" u="sng" dirty="0"/>
              <a:t>Operating revenue (year t)- Operating revenue (year t-1)</a:t>
            </a:r>
          </a:p>
          <a:p>
            <a:pPr algn="ctr" eaLnBrk="0" hangingPunct="0"/>
            <a:r>
              <a:rPr lang="en-US" dirty="0"/>
              <a:t>Operating revenue (year t-1)</a:t>
            </a:r>
          </a:p>
        </p:txBody>
      </p:sp>
      <p:sp>
        <p:nvSpPr>
          <p:cNvPr id="56342" name="Text Box 21"/>
          <p:cNvSpPr txBox="1">
            <a:spLocks noChangeArrowheads="1"/>
          </p:cNvSpPr>
          <p:nvPr/>
        </p:nvSpPr>
        <p:spPr bwMode="auto">
          <a:xfrm>
            <a:off x="4076700" y="4937919"/>
            <a:ext cx="3962400" cy="769441"/>
          </a:xfrm>
          <a:prstGeom prst="rect">
            <a:avLst/>
          </a:prstGeom>
          <a:noFill/>
          <a:ln w="9525" algn="ctr">
            <a:noFill/>
            <a:miter lim="800000"/>
            <a:headEnd/>
            <a:tailEnd/>
          </a:ln>
        </p:spPr>
        <p:txBody>
          <a:bodyPr>
            <a:spAutoFit/>
          </a:bodyPr>
          <a:lstStyle/>
          <a:p>
            <a:pPr eaLnBrk="0" hangingPunct="0"/>
            <a:r>
              <a:rPr lang="en-US" dirty="0"/>
              <a:t>Measures the change in operating revenue over 1 year</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DF8305DF-FD2E-0E46-856D-E18917D68E35}"/>
              </a:ext>
            </a:extLst>
          </p:cNvPr>
          <p:cNvGraphicFramePr>
            <a:graphicFrameLocks/>
          </p:cNvGraphicFramePr>
          <p:nvPr/>
        </p:nvGraphicFramePr>
        <p:xfrm>
          <a:off x="457200" y="1728164"/>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0.59</a:t>
                      </a:r>
                      <a:r>
                        <a:rPr kumimoji="0" lang="en-US" sz="2200" b="0" i="0" u="none" strike="noStrike" cap="none" normalizeH="0" baseline="0" dirty="0">
                          <a:ln>
                            <a:noFill/>
                          </a:ln>
                          <a:solidFill>
                            <a:schemeClr val="tx1"/>
                          </a:solidFill>
                          <a:effectLst/>
                          <a:highlight>
                            <a:srgbClr val="FFFF00"/>
                          </a:highlight>
                          <a:latin typeface="Times" pitchFamily="18" charset="0"/>
                        </a:rPr>
                        <a:t> </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37036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3-Year Change in Operating Revenue</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23</a:t>
            </a:fld>
            <a:endParaRPr lang="en-US"/>
          </a:p>
        </p:txBody>
      </p:sp>
      <p:sp>
        <p:nvSpPr>
          <p:cNvPr id="56341" name="Text Box 20"/>
          <p:cNvSpPr txBox="1">
            <a:spLocks noChangeArrowheads="1"/>
          </p:cNvSpPr>
          <p:nvPr/>
        </p:nvSpPr>
        <p:spPr bwMode="auto">
          <a:xfrm>
            <a:off x="4076700" y="3872109"/>
            <a:ext cx="3429000" cy="1107996"/>
          </a:xfrm>
          <a:prstGeom prst="rect">
            <a:avLst/>
          </a:prstGeom>
          <a:noFill/>
          <a:ln w="9525" algn="ctr">
            <a:noFill/>
            <a:miter lim="800000"/>
            <a:headEnd/>
            <a:tailEnd/>
          </a:ln>
        </p:spPr>
        <p:txBody>
          <a:bodyPr>
            <a:spAutoFit/>
          </a:bodyPr>
          <a:lstStyle/>
          <a:p>
            <a:pPr algn="ctr" eaLnBrk="0" hangingPunct="0"/>
            <a:r>
              <a:rPr lang="en-US" u="sng" dirty="0"/>
              <a:t>Operating revenue (year t)- Operating revenue (year t-3)</a:t>
            </a:r>
          </a:p>
          <a:p>
            <a:pPr algn="ctr" eaLnBrk="0" hangingPunct="0"/>
            <a:r>
              <a:rPr lang="en-US" dirty="0"/>
              <a:t>Operating revenue (year t-3)</a:t>
            </a:r>
          </a:p>
        </p:txBody>
      </p:sp>
      <p:sp>
        <p:nvSpPr>
          <p:cNvPr id="56342" name="Text Box 21"/>
          <p:cNvSpPr txBox="1">
            <a:spLocks noChangeArrowheads="1"/>
          </p:cNvSpPr>
          <p:nvPr/>
        </p:nvSpPr>
        <p:spPr bwMode="auto">
          <a:xfrm>
            <a:off x="4076700" y="4937919"/>
            <a:ext cx="3962400" cy="769441"/>
          </a:xfrm>
          <a:prstGeom prst="rect">
            <a:avLst/>
          </a:prstGeom>
          <a:noFill/>
          <a:ln w="9525" algn="ctr">
            <a:noFill/>
            <a:miter lim="800000"/>
            <a:headEnd/>
            <a:tailEnd/>
          </a:ln>
        </p:spPr>
        <p:txBody>
          <a:bodyPr>
            <a:spAutoFit/>
          </a:bodyPr>
          <a:lstStyle/>
          <a:p>
            <a:pPr eaLnBrk="0" hangingPunct="0"/>
            <a:r>
              <a:rPr lang="en-US" dirty="0"/>
              <a:t>Measures the  change in operating revenue over 3 years</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25FB2926-2827-5F47-8AA7-533260FAD2A9}"/>
              </a:ext>
            </a:extLst>
          </p:cNvPr>
          <p:cNvGraphicFramePr>
            <a:graphicFrameLocks/>
          </p:cNvGraphicFramePr>
          <p:nvPr/>
        </p:nvGraphicFramePr>
        <p:xfrm>
          <a:off x="457200" y="1724614"/>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22.83</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83086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1-Year Change in Operating Expenses</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24</a:t>
            </a:fld>
            <a:endParaRPr lang="en-US"/>
          </a:p>
        </p:txBody>
      </p:sp>
      <p:sp>
        <p:nvSpPr>
          <p:cNvPr id="56341" name="Text Box 20"/>
          <p:cNvSpPr txBox="1">
            <a:spLocks noChangeArrowheads="1"/>
          </p:cNvSpPr>
          <p:nvPr/>
        </p:nvSpPr>
        <p:spPr bwMode="auto">
          <a:xfrm>
            <a:off x="4076699" y="3872109"/>
            <a:ext cx="3673475" cy="1107996"/>
          </a:xfrm>
          <a:prstGeom prst="rect">
            <a:avLst/>
          </a:prstGeom>
          <a:noFill/>
          <a:ln w="9525" algn="ctr">
            <a:noFill/>
            <a:miter lim="800000"/>
            <a:headEnd/>
            <a:tailEnd/>
          </a:ln>
        </p:spPr>
        <p:txBody>
          <a:bodyPr wrap="square">
            <a:spAutoFit/>
          </a:bodyPr>
          <a:lstStyle/>
          <a:p>
            <a:pPr algn="ctr" eaLnBrk="0" hangingPunct="0"/>
            <a:r>
              <a:rPr lang="en-US" u="sng" dirty="0"/>
              <a:t>Operating expenses (year t) – Operating expenses (year t-1)</a:t>
            </a:r>
          </a:p>
          <a:p>
            <a:pPr algn="ctr" eaLnBrk="0" hangingPunct="0"/>
            <a:r>
              <a:rPr lang="en-US" dirty="0"/>
              <a:t>Operating expenses (year t-1)</a:t>
            </a:r>
          </a:p>
        </p:txBody>
      </p:sp>
      <p:sp>
        <p:nvSpPr>
          <p:cNvPr id="56342" name="Text Box 21"/>
          <p:cNvSpPr txBox="1">
            <a:spLocks noChangeArrowheads="1"/>
          </p:cNvSpPr>
          <p:nvPr/>
        </p:nvSpPr>
        <p:spPr bwMode="auto">
          <a:xfrm>
            <a:off x="4076700" y="4937919"/>
            <a:ext cx="3962400" cy="769441"/>
          </a:xfrm>
          <a:prstGeom prst="rect">
            <a:avLst/>
          </a:prstGeom>
          <a:noFill/>
          <a:ln w="9525" algn="ctr">
            <a:noFill/>
            <a:miter lim="800000"/>
            <a:headEnd/>
            <a:tailEnd/>
          </a:ln>
        </p:spPr>
        <p:txBody>
          <a:bodyPr>
            <a:spAutoFit/>
          </a:bodyPr>
          <a:lstStyle/>
          <a:p>
            <a:pPr eaLnBrk="0" hangingPunct="0"/>
            <a:r>
              <a:rPr lang="en-US" dirty="0"/>
              <a:t>Measures the change in operating expense over 1 year</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02F9F8A3-F5CB-A247-AE4D-25EC3D257037}"/>
              </a:ext>
            </a:extLst>
          </p:cNvPr>
          <p:cNvGraphicFramePr>
            <a:graphicFrameLocks/>
          </p:cNvGraphicFramePr>
          <p:nvPr/>
        </p:nvGraphicFramePr>
        <p:xfrm>
          <a:off x="457200" y="1676123"/>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7.71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21002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3-Year Change in Operating Expenses</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25</a:t>
            </a:fld>
            <a:endParaRPr lang="en-US"/>
          </a:p>
        </p:txBody>
      </p:sp>
      <p:sp>
        <p:nvSpPr>
          <p:cNvPr id="56341" name="Text Box 20"/>
          <p:cNvSpPr txBox="1">
            <a:spLocks noChangeArrowheads="1"/>
          </p:cNvSpPr>
          <p:nvPr/>
        </p:nvSpPr>
        <p:spPr bwMode="auto">
          <a:xfrm>
            <a:off x="4076699" y="3872109"/>
            <a:ext cx="3673475" cy="1107996"/>
          </a:xfrm>
          <a:prstGeom prst="rect">
            <a:avLst/>
          </a:prstGeom>
          <a:noFill/>
          <a:ln w="9525" algn="ctr">
            <a:noFill/>
            <a:miter lim="800000"/>
            <a:headEnd/>
            <a:tailEnd/>
          </a:ln>
        </p:spPr>
        <p:txBody>
          <a:bodyPr wrap="square">
            <a:spAutoFit/>
          </a:bodyPr>
          <a:lstStyle/>
          <a:p>
            <a:pPr algn="ctr" eaLnBrk="0" hangingPunct="0"/>
            <a:r>
              <a:rPr lang="en-US" u="sng" dirty="0"/>
              <a:t>Operating expenses (year t)- Operating expenses (year t-3)</a:t>
            </a:r>
          </a:p>
          <a:p>
            <a:pPr algn="ctr" eaLnBrk="0" hangingPunct="0"/>
            <a:r>
              <a:rPr lang="en-US" dirty="0"/>
              <a:t>Operating expenses (year t-3)</a:t>
            </a:r>
          </a:p>
        </p:txBody>
      </p:sp>
      <p:sp>
        <p:nvSpPr>
          <p:cNvPr id="56342" name="Text Box 21"/>
          <p:cNvSpPr txBox="1">
            <a:spLocks noChangeArrowheads="1"/>
          </p:cNvSpPr>
          <p:nvPr/>
        </p:nvSpPr>
        <p:spPr bwMode="auto">
          <a:xfrm>
            <a:off x="4076700" y="4937919"/>
            <a:ext cx="3962400" cy="769441"/>
          </a:xfrm>
          <a:prstGeom prst="rect">
            <a:avLst/>
          </a:prstGeom>
          <a:noFill/>
          <a:ln w="9525" algn="ctr">
            <a:noFill/>
            <a:miter lim="800000"/>
            <a:headEnd/>
            <a:tailEnd/>
          </a:ln>
        </p:spPr>
        <p:txBody>
          <a:bodyPr>
            <a:spAutoFit/>
          </a:bodyPr>
          <a:lstStyle/>
          <a:p>
            <a:pPr eaLnBrk="0" hangingPunct="0"/>
            <a:r>
              <a:rPr lang="en-US" dirty="0"/>
              <a:t>Measures the change in operating expenses over 3 years</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711EFC23-FEA3-044A-89CF-7297155B355C}"/>
              </a:ext>
            </a:extLst>
          </p:cNvPr>
          <p:cNvGraphicFramePr>
            <a:graphicFrameLocks/>
          </p:cNvGraphicFramePr>
          <p:nvPr/>
        </p:nvGraphicFramePr>
        <p:xfrm>
          <a:off x="457200" y="1676123"/>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20.15</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84433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ctrTitle"/>
          </p:nvPr>
        </p:nvSpPr>
        <p:spPr/>
        <p:txBody>
          <a:bodyPr/>
          <a:lstStyle/>
          <a:p>
            <a:pPr eaLnBrk="1" hangingPunct="1"/>
            <a:r>
              <a:rPr lang="en-US" sz="3200" dirty="0"/>
              <a:t>Labor:  Salaries to Net Patient Revenue</a:t>
            </a:r>
          </a:p>
        </p:txBody>
      </p:sp>
      <p:sp>
        <p:nvSpPr>
          <p:cNvPr id="52226" name="Slide Number Placeholder 5"/>
          <p:cNvSpPr>
            <a:spLocks noGrp="1"/>
          </p:cNvSpPr>
          <p:nvPr>
            <p:ph type="sldNum" sz="quarter" idx="4294967295"/>
          </p:nvPr>
        </p:nvSpPr>
        <p:spPr>
          <a:xfrm>
            <a:off x="7239000" y="6248400"/>
            <a:ext cx="1905000" cy="457200"/>
          </a:xfrm>
          <a:prstGeom prst="rect">
            <a:avLst/>
          </a:prstGeom>
          <a:noFill/>
        </p:spPr>
        <p:txBody>
          <a:bodyPr/>
          <a:lstStyle/>
          <a:p>
            <a:fld id="{05465EAC-48D6-4E75-9868-851F2F2A20B5}" type="slidenum">
              <a:rPr lang="en-US" smtClean="0"/>
              <a:pPr/>
              <a:t>26</a:t>
            </a:fld>
            <a:endParaRPr lang="en-US"/>
          </a:p>
        </p:txBody>
      </p:sp>
      <p:sp>
        <p:nvSpPr>
          <p:cNvPr id="52245" name="Text Box 20"/>
          <p:cNvSpPr txBox="1">
            <a:spLocks noChangeArrowheads="1"/>
          </p:cNvSpPr>
          <p:nvPr/>
        </p:nvSpPr>
        <p:spPr bwMode="auto">
          <a:xfrm>
            <a:off x="4114800" y="3686535"/>
            <a:ext cx="2514600" cy="769441"/>
          </a:xfrm>
          <a:prstGeom prst="rect">
            <a:avLst/>
          </a:prstGeom>
          <a:noFill/>
          <a:ln w="9525" algn="ctr">
            <a:noFill/>
            <a:miter lim="800000"/>
            <a:headEnd/>
            <a:tailEnd/>
          </a:ln>
        </p:spPr>
        <p:txBody>
          <a:bodyPr wrap="square">
            <a:spAutoFit/>
          </a:bodyPr>
          <a:lstStyle/>
          <a:p>
            <a:pPr algn="ctr" eaLnBrk="0" hangingPunct="0"/>
            <a:r>
              <a:rPr lang="en-US" u="sng" dirty="0"/>
              <a:t>Salary expense</a:t>
            </a:r>
          </a:p>
          <a:p>
            <a:pPr algn="ctr" eaLnBrk="0" hangingPunct="0"/>
            <a:r>
              <a:rPr lang="en-US" dirty="0"/>
              <a:t>Net patient revenue</a:t>
            </a:r>
          </a:p>
        </p:txBody>
      </p:sp>
      <p:sp>
        <p:nvSpPr>
          <p:cNvPr id="52246" name="Text Box 21"/>
          <p:cNvSpPr txBox="1">
            <a:spLocks noChangeArrowheads="1"/>
          </p:cNvSpPr>
          <p:nvPr/>
        </p:nvSpPr>
        <p:spPr bwMode="auto">
          <a:xfrm>
            <a:off x="3886200" y="4839196"/>
            <a:ext cx="4495800" cy="769441"/>
          </a:xfrm>
          <a:prstGeom prst="rect">
            <a:avLst/>
          </a:prstGeom>
          <a:noFill/>
          <a:ln w="9525" algn="ctr">
            <a:noFill/>
            <a:miter lim="800000"/>
            <a:headEnd/>
            <a:tailEnd/>
          </a:ln>
        </p:spPr>
        <p:txBody>
          <a:bodyPr wrap="square">
            <a:spAutoFit/>
          </a:bodyPr>
          <a:lstStyle/>
          <a:p>
            <a:pPr eaLnBrk="0" hangingPunct="0"/>
            <a:r>
              <a:rPr lang="en-US" dirty="0"/>
              <a:t>Measures the percentage of net patient revenue that are labor costs</a:t>
            </a:r>
          </a:p>
        </p:txBody>
      </p:sp>
      <p:sp>
        <p:nvSpPr>
          <p:cNvPr id="52247" name="Text Box 22"/>
          <p:cNvSpPr txBox="1">
            <a:spLocks noChangeArrowheads="1"/>
          </p:cNvSpPr>
          <p:nvPr/>
        </p:nvSpPr>
        <p:spPr bwMode="auto">
          <a:xfrm>
            <a:off x="1600200" y="3857737"/>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2248" name="Text Box 23"/>
          <p:cNvSpPr txBox="1">
            <a:spLocks noChangeArrowheads="1"/>
          </p:cNvSpPr>
          <p:nvPr/>
        </p:nvSpPr>
        <p:spPr bwMode="auto">
          <a:xfrm>
            <a:off x="1383505" y="5009409"/>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B3C69F8E-173A-7A4D-B997-BE39E132B74F}"/>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43.81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ctrTitle"/>
          </p:nvPr>
        </p:nvSpPr>
        <p:spPr>
          <a:xfrm>
            <a:off x="1080654" y="170996"/>
            <a:ext cx="7910946" cy="992785"/>
          </a:xfrm>
        </p:spPr>
        <p:txBody>
          <a:bodyPr/>
          <a:lstStyle/>
          <a:p>
            <a:pPr eaLnBrk="1" hangingPunct="1"/>
            <a:r>
              <a:rPr lang="en-US" sz="3200" dirty="0"/>
              <a:t>Labor:  FTEs per Adjusted Occupied Bed</a:t>
            </a:r>
          </a:p>
        </p:txBody>
      </p:sp>
      <p:sp>
        <p:nvSpPr>
          <p:cNvPr id="54274" name="Slide Number Placeholder 5"/>
          <p:cNvSpPr>
            <a:spLocks noGrp="1"/>
          </p:cNvSpPr>
          <p:nvPr>
            <p:ph type="sldNum" sz="quarter" idx="4294967295"/>
          </p:nvPr>
        </p:nvSpPr>
        <p:spPr>
          <a:xfrm>
            <a:off x="7239000" y="6248400"/>
            <a:ext cx="1905000" cy="457200"/>
          </a:xfrm>
          <a:prstGeom prst="rect">
            <a:avLst/>
          </a:prstGeom>
          <a:noFill/>
        </p:spPr>
        <p:txBody>
          <a:bodyPr/>
          <a:lstStyle/>
          <a:p>
            <a:fld id="{E47EFFD1-21A0-46CD-BB72-5C8494ADC614}" type="slidenum">
              <a:rPr lang="en-US" smtClean="0"/>
              <a:pPr/>
              <a:t>27</a:t>
            </a:fld>
            <a:endParaRPr lang="en-US"/>
          </a:p>
        </p:txBody>
      </p:sp>
      <p:sp>
        <p:nvSpPr>
          <p:cNvPr id="54293" name="Text Box 20"/>
          <p:cNvSpPr txBox="1">
            <a:spLocks noChangeArrowheads="1"/>
          </p:cNvSpPr>
          <p:nvPr/>
        </p:nvSpPr>
        <p:spPr bwMode="auto">
          <a:xfrm>
            <a:off x="4267200" y="3704628"/>
            <a:ext cx="3276600" cy="762000"/>
          </a:xfrm>
          <a:prstGeom prst="rect">
            <a:avLst/>
          </a:prstGeom>
          <a:noFill/>
          <a:ln w="9525" algn="ctr">
            <a:noFill/>
            <a:miter lim="800000"/>
            <a:headEnd/>
            <a:tailEnd/>
          </a:ln>
        </p:spPr>
        <p:txBody>
          <a:bodyPr>
            <a:spAutoFit/>
          </a:bodyPr>
          <a:lstStyle/>
          <a:p>
            <a:pPr algn="ctr" eaLnBrk="0" hangingPunct="0"/>
            <a:r>
              <a:rPr lang="en-US" u="sng" dirty="0"/>
              <a:t>Number of FTEs</a:t>
            </a:r>
          </a:p>
          <a:p>
            <a:pPr algn="ctr" eaLnBrk="0" hangingPunct="0"/>
            <a:r>
              <a:rPr lang="en-US" dirty="0"/>
              <a:t>Adjusted occupied beds**</a:t>
            </a:r>
          </a:p>
        </p:txBody>
      </p:sp>
      <p:sp>
        <p:nvSpPr>
          <p:cNvPr id="54294" name="Text Box 21"/>
          <p:cNvSpPr txBox="1">
            <a:spLocks noChangeArrowheads="1"/>
          </p:cNvSpPr>
          <p:nvPr/>
        </p:nvSpPr>
        <p:spPr bwMode="auto">
          <a:xfrm>
            <a:off x="4114800" y="4800600"/>
            <a:ext cx="4038600" cy="762000"/>
          </a:xfrm>
          <a:prstGeom prst="rect">
            <a:avLst/>
          </a:prstGeom>
          <a:noFill/>
          <a:ln w="9525" algn="ctr">
            <a:noFill/>
            <a:miter lim="800000"/>
            <a:headEnd/>
            <a:tailEnd/>
          </a:ln>
        </p:spPr>
        <p:txBody>
          <a:bodyPr>
            <a:spAutoFit/>
          </a:bodyPr>
          <a:lstStyle/>
          <a:p>
            <a:pPr eaLnBrk="0" hangingPunct="0"/>
            <a:r>
              <a:rPr lang="en-US" dirty="0"/>
              <a:t>Measures the number of full-time employees per each occupied bed</a:t>
            </a:r>
          </a:p>
        </p:txBody>
      </p:sp>
      <p:sp>
        <p:nvSpPr>
          <p:cNvPr id="54295" name="Text Box 22"/>
          <p:cNvSpPr txBox="1">
            <a:spLocks noChangeArrowheads="1"/>
          </p:cNvSpPr>
          <p:nvPr/>
        </p:nvSpPr>
        <p:spPr bwMode="auto">
          <a:xfrm>
            <a:off x="1524000" y="3872109"/>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4296" name="Text Box 23"/>
          <p:cNvSpPr txBox="1">
            <a:spLocks noChangeArrowheads="1"/>
          </p:cNvSpPr>
          <p:nvPr/>
        </p:nvSpPr>
        <p:spPr bwMode="auto">
          <a:xfrm>
            <a:off x="1096550" y="4968081"/>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54297" name="Text Box 24"/>
          <p:cNvSpPr txBox="1">
            <a:spLocks noChangeArrowheads="1"/>
          </p:cNvSpPr>
          <p:nvPr/>
        </p:nvSpPr>
        <p:spPr bwMode="auto">
          <a:xfrm>
            <a:off x="746125" y="6162675"/>
            <a:ext cx="7407275" cy="427038"/>
          </a:xfrm>
          <a:prstGeom prst="rect">
            <a:avLst/>
          </a:prstGeom>
          <a:noFill/>
          <a:ln w="9525" algn="ctr">
            <a:noFill/>
            <a:miter lim="800000"/>
            <a:headEnd/>
            <a:tailEnd/>
          </a:ln>
        </p:spPr>
        <p:txBody>
          <a:bodyPr>
            <a:spAutoFit/>
          </a:bodyPr>
          <a:lstStyle/>
          <a:p>
            <a:pPr algn="ctr" eaLnBrk="0" hangingPunct="0"/>
            <a:endParaRPr lang="en-US"/>
          </a:p>
        </p:txBody>
      </p:sp>
      <p:sp>
        <p:nvSpPr>
          <p:cNvPr id="54298" name="Text Box 25"/>
          <p:cNvSpPr txBox="1">
            <a:spLocks noChangeArrowheads="1"/>
          </p:cNvSpPr>
          <p:nvPr/>
        </p:nvSpPr>
        <p:spPr bwMode="auto">
          <a:xfrm>
            <a:off x="906462" y="5554161"/>
            <a:ext cx="7086600" cy="457200"/>
          </a:xfrm>
          <a:prstGeom prst="rect">
            <a:avLst/>
          </a:prstGeom>
          <a:noFill/>
          <a:ln w="9525" algn="ctr">
            <a:noFill/>
            <a:miter lim="800000"/>
            <a:headEnd/>
            <a:tailEnd/>
          </a:ln>
        </p:spPr>
        <p:txBody>
          <a:bodyPr>
            <a:spAutoFit/>
          </a:bodyPr>
          <a:lstStyle/>
          <a:p>
            <a:pPr algn="ctr" eaLnBrk="0" hangingPunct="0"/>
            <a:r>
              <a:rPr lang="en-US" sz="1200" dirty="0"/>
              <a:t>** (Inpatient days – NF Swing days – Nursery days) *</a:t>
            </a:r>
          </a:p>
          <a:p>
            <a:pPr algn="ctr" eaLnBrk="0" hangingPunct="0"/>
            <a:r>
              <a:rPr lang="en-US" sz="1200" dirty="0"/>
              <a:t>(Total patient revenue / (Total inpatient revenue – Inpatient NF revenue – Other LTC Revenue)) / Days in period</a:t>
            </a:r>
          </a:p>
        </p:txBody>
      </p:sp>
      <p:graphicFrame>
        <p:nvGraphicFramePr>
          <p:cNvPr id="13" name="Group 27">
            <a:extLst>
              <a:ext uri="{FF2B5EF4-FFF2-40B4-BE49-F238E27FC236}">
                <a16:creationId xmlns:a16="http://schemas.microsoft.com/office/drawing/2014/main" id="{5BC15A7B-33A0-DA4B-AF90-9ADDEEABD030}"/>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5.08</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ctrTitle"/>
          </p:nvPr>
        </p:nvSpPr>
        <p:spPr/>
        <p:txBody>
          <a:bodyPr/>
          <a:lstStyle/>
          <a:p>
            <a:pPr eaLnBrk="1" hangingPunct="1"/>
            <a:r>
              <a:rPr lang="en-US" sz="3200" dirty="0"/>
              <a:t>Labor:  Average Salary per FTE</a:t>
            </a:r>
          </a:p>
        </p:txBody>
      </p:sp>
      <p:sp>
        <p:nvSpPr>
          <p:cNvPr id="54274" name="Slide Number Placeholder 5"/>
          <p:cNvSpPr>
            <a:spLocks noGrp="1"/>
          </p:cNvSpPr>
          <p:nvPr>
            <p:ph type="sldNum" sz="quarter" idx="4294967295"/>
          </p:nvPr>
        </p:nvSpPr>
        <p:spPr>
          <a:xfrm>
            <a:off x="7239000" y="6248400"/>
            <a:ext cx="1905000" cy="457200"/>
          </a:xfrm>
          <a:prstGeom prst="rect">
            <a:avLst/>
          </a:prstGeom>
          <a:noFill/>
        </p:spPr>
        <p:txBody>
          <a:bodyPr/>
          <a:lstStyle/>
          <a:p>
            <a:fld id="{E47EFFD1-21A0-46CD-BB72-5C8494ADC614}" type="slidenum">
              <a:rPr lang="en-US" smtClean="0">
                <a:solidFill>
                  <a:srgbClr val="000000"/>
                </a:solidFill>
              </a:rPr>
              <a:pPr/>
              <a:t>28</a:t>
            </a:fld>
            <a:endParaRPr lang="en-US">
              <a:solidFill>
                <a:srgbClr val="000000"/>
              </a:solidFill>
            </a:endParaRPr>
          </a:p>
        </p:txBody>
      </p:sp>
      <p:sp>
        <p:nvSpPr>
          <p:cNvPr id="54293" name="Text Box 20"/>
          <p:cNvSpPr txBox="1">
            <a:spLocks noChangeArrowheads="1"/>
          </p:cNvSpPr>
          <p:nvPr/>
        </p:nvSpPr>
        <p:spPr bwMode="auto">
          <a:xfrm>
            <a:off x="4425459" y="3867398"/>
            <a:ext cx="3276600" cy="769441"/>
          </a:xfrm>
          <a:prstGeom prst="rect">
            <a:avLst/>
          </a:prstGeom>
          <a:noFill/>
          <a:ln w="9525" algn="ctr">
            <a:noFill/>
            <a:miter lim="800000"/>
            <a:headEnd/>
            <a:tailEnd/>
          </a:ln>
        </p:spPr>
        <p:txBody>
          <a:bodyPr>
            <a:spAutoFit/>
          </a:bodyPr>
          <a:lstStyle/>
          <a:p>
            <a:pPr algn="ctr" eaLnBrk="0" hangingPunct="0"/>
            <a:r>
              <a:rPr lang="en-US" u="sng" dirty="0">
                <a:solidFill>
                  <a:srgbClr val="003768"/>
                </a:solidFill>
              </a:rPr>
              <a:t>Salary Expense</a:t>
            </a:r>
          </a:p>
          <a:p>
            <a:pPr algn="ctr" eaLnBrk="0" hangingPunct="0"/>
            <a:r>
              <a:rPr lang="en-US" dirty="0">
                <a:solidFill>
                  <a:srgbClr val="003768"/>
                </a:solidFill>
              </a:rPr>
              <a:t>Number of FTEs</a:t>
            </a:r>
          </a:p>
        </p:txBody>
      </p:sp>
      <p:sp>
        <p:nvSpPr>
          <p:cNvPr id="54294" name="Text Box 21"/>
          <p:cNvSpPr txBox="1">
            <a:spLocks noChangeArrowheads="1"/>
          </p:cNvSpPr>
          <p:nvPr/>
        </p:nvSpPr>
        <p:spPr bwMode="auto">
          <a:xfrm>
            <a:off x="3962400" y="5029200"/>
            <a:ext cx="4572000" cy="430887"/>
          </a:xfrm>
          <a:prstGeom prst="rect">
            <a:avLst/>
          </a:prstGeom>
          <a:noFill/>
          <a:ln w="9525" algn="ctr">
            <a:noFill/>
            <a:miter lim="800000"/>
            <a:headEnd/>
            <a:tailEnd/>
          </a:ln>
        </p:spPr>
        <p:txBody>
          <a:bodyPr wrap="square">
            <a:spAutoFit/>
          </a:bodyPr>
          <a:lstStyle/>
          <a:p>
            <a:pPr eaLnBrk="0" hangingPunct="0"/>
            <a:r>
              <a:rPr lang="en-US" dirty="0">
                <a:solidFill>
                  <a:srgbClr val="003768"/>
                </a:solidFill>
              </a:rPr>
              <a:t>Measures the price and mix of labor </a:t>
            </a:r>
          </a:p>
        </p:txBody>
      </p:sp>
      <p:sp>
        <p:nvSpPr>
          <p:cNvPr id="54295" name="Text Box 22"/>
          <p:cNvSpPr txBox="1">
            <a:spLocks noChangeArrowheads="1"/>
          </p:cNvSpPr>
          <p:nvPr/>
        </p:nvSpPr>
        <p:spPr bwMode="auto">
          <a:xfrm>
            <a:off x="1600200" y="4039590"/>
            <a:ext cx="1317625" cy="427038"/>
          </a:xfrm>
          <a:prstGeom prst="rect">
            <a:avLst/>
          </a:prstGeom>
          <a:noFill/>
          <a:ln w="9525" algn="ctr">
            <a:noFill/>
            <a:miter lim="800000"/>
            <a:headEnd/>
            <a:tailEnd/>
          </a:ln>
        </p:spPr>
        <p:txBody>
          <a:bodyPr wrap="none">
            <a:spAutoFit/>
          </a:bodyPr>
          <a:lstStyle/>
          <a:p>
            <a:pPr algn="ctr" eaLnBrk="0" hangingPunct="0"/>
            <a:r>
              <a:rPr lang="en-US" i="1" dirty="0">
                <a:solidFill>
                  <a:srgbClr val="003768"/>
                </a:solidFill>
              </a:rPr>
              <a:t>Definition</a:t>
            </a:r>
          </a:p>
        </p:txBody>
      </p:sp>
      <p:sp>
        <p:nvSpPr>
          <p:cNvPr id="54296" name="Text Box 23"/>
          <p:cNvSpPr txBox="1">
            <a:spLocks noChangeArrowheads="1"/>
          </p:cNvSpPr>
          <p:nvPr/>
        </p:nvSpPr>
        <p:spPr bwMode="auto">
          <a:xfrm>
            <a:off x="1383505" y="5048883"/>
            <a:ext cx="1751013" cy="427038"/>
          </a:xfrm>
          <a:prstGeom prst="rect">
            <a:avLst/>
          </a:prstGeom>
          <a:noFill/>
          <a:ln w="9525" algn="ctr">
            <a:noFill/>
            <a:miter lim="800000"/>
            <a:headEnd/>
            <a:tailEnd/>
          </a:ln>
        </p:spPr>
        <p:txBody>
          <a:bodyPr wrap="none">
            <a:spAutoFit/>
          </a:bodyPr>
          <a:lstStyle/>
          <a:p>
            <a:pPr algn="ctr" eaLnBrk="0" hangingPunct="0"/>
            <a:r>
              <a:rPr lang="en-US" i="1" dirty="0">
                <a:solidFill>
                  <a:srgbClr val="003768"/>
                </a:solidFill>
              </a:rPr>
              <a:t>Interpretation</a:t>
            </a:r>
          </a:p>
        </p:txBody>
      </p:sp>
      <p:sp>
        <p:nvSpPr>
          <p:cNvPr id="54297" name="Text Box 24"/>
          <p:cNvSpPr txBox="1">
            <a:spLocks noChangeArrowheads="1"/>
          </p:cNvSpPr>
          <p:nvPr/>
        </p:nvSpPr>
        <p:spPr bwMode="auto">
          <a:xfrm>
            <a:off x="746125" y="6162675"/>
            <a:ext cx="7407275" cy="427038"/>
          </a:xfrm>
          <a:prstGeom prst="rect">
            <a:avLst/>
          </a:prstGeom>
          <a:noFill/>
          <a:ln w="9525" algn="ctr">
            <a:noFill/>
            <a:miter lim="800000"/>
            <a:headEnd/>
            <a:tailEnd/>
          </a:ln>
        </p:spPr>
        <p:txBody>
          <a:bodyPr>
            <a:spAutoFit/>
          </a:bodyPr>
          <a:lstStyle/>
          <a:p>
            <a:pPr algn="ctr" eaLnBrk="0" hangingPunct="0"/>
            <a:endParaRPr lang="en-US">
              <a:solidFill>
                <a:srgbClr val="000000"/>
              </a:solidFill>
            </a:endParaRPr>
          </a:p>
        </p:txBody>
      </p:sp>
      <p:graphicFrame>
        <p:nvGraphicFramePr>
          <p:cNvPr id="12" name="Group 27">
            <a:extLst>
              <a:ext uri="{FF2B5EF4-FFF2-40B4-BE49-F238E27FC236}">
                <a16:creationId xmlns:a16="http://schemas.microsoft.com/office/drawing/2014/main" id="{77DD06BB-1C08-F84B-B17F-791D91A937EF}"/>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71506</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08424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ctrTitle"/>
          </p:nvPr>
        </p:nvSpPr>
        <p:spPr/>
        <p:txBody>
          <a:bodyPr/>
          <a:lstStyle/>
          <a:p>
            <a:pPr eaLnBrk="1" hangingPunct="1"/>
            <a:r>
              <a:rPr lang="en-US" sz="3600" dirty="0"/>
              <a:t>Other:  Patient Deductions</a:t>
            </a:r>
          </a:p>
        </p:txBody>
      </p:sp>
      <p:sp>
        <p:nvSpPr>
          <p:cNvPr id="47106" name="Slide Number Placeholder 5"/>
          <p:cNvSpPr>
            <a:spLocks noGrp="1"/>
          </p:cNvSpPr>
          <p:nvPr>
            <p:ph type="sldNum" sz="quarter" idx="4294967295"/>
          </p:nvPr>
        </p:nvSpPr>
        <p:spPr>
          <a:xfrm>
            <a:off x="7239000" y="6248400"/>
            <a:ext cx="1905000" cy="457200"/>
          </a:xfrm>
          <a:prstGeom prst="rect">
            <a:avLst/>
          </a:prstGeom>
          <a:noFill/>
        </p:spPr>
        <p:txBody>
          <a:bodyPr/>
          <a:lstStyle/>
          <a:p>
            <a:fld id="{AF37FA87-DE05-49CC-A48F-C793EC9FBD4B}" type="slidenum">
              <a:rPr lang="en-US" smtClean="0"/>
              <a:pPr/>
              <a:t>29</a:t>
            </a:fld>
            <a:endParaRPr lang="en-US"/>
          </a:p>
        </p:txBody>
      </p:sp>
      <p:sp>
        <p:nvSpPr>
          <p:cNvPr id="47125" name="Text Box 20"/>
          <p:cNvSpPr txBox="1">
            <a:spLocks noChangeArrowheads="1"/>
          </p:cNvSpPr>
          <p:nvPr/>
        </p:nvSpPr>
        <p:spPr bwMode="auto">
          <a:xfrm>
            <a:off x="3124200" y="3933181"/>
            <a:ext cx="4419600" cy="769441"/>
          </a:xfrm>
          <a:prstGeom prst="rect">
            <a:avLst/>
          </a:prstGeom>
          <a:noFill/>
          <a:ln w="9525" algn="ctr">
            <a:noFill/>
            <a:miter lim="800000"/>
            <a:headEnd/>
            <a:tailEnd/>
          </a:ln>
        </p:spPr>
        <p:txBody>
          <a:bodyPr>
            <a:spAutoFit/>
          </a:bodyPr>
          <a:lstStyle/>
          <a:p>
            <a:pPr algn="ctr" eaLnBrk="0" hangingPunct="0"/>
            <a:r>
              <a:rPr lang="en-US" u="sng" dirty="0"/>
              <a:t>Contractual allowances + Discounts</a:t>
            </a:r>
          </a:p>
          <a:p>
            <a:pPr algn="ctr" eaLnBrk="0" hangingPunct="0"/>
            <a:r>
              <a:rPr lang="en-US" dirty="0"/>
              <a:t>Gross total patient revenue</a:t>
            </a:r>
          </a:p>
        </p:txBody>
      </p:sp>
      <p:sp>
        <p:nvSpPr>
          <p:cNvPr id="47126" name="Text Box 21"/>
          <p:cNvSpPr txBox="1">
            <a:spLocks noChangeArrowheads="1"/>
          </p:cNvSpPr>
          <p:nvPr/>
        </p:nvSpPr>
        <p:spPr bwMode="auto">
          <a:xfrm>
            <a:off x="3124200" y="4920065"/>
            <a:ext cx="4724400" cy="762000"/>
          </a:xfrm>
          <a:prstGeom prst="rect">
            <a:avLst/>
          </a:prstGeom>
          <a:noFill/>
          <a:ln w="9525" algn="ctr">
            <a:noFill/>
            <a:miter lim="800000"/>
            <a:headEnd/>
            <a:tailEnd/>
          </a:ln>
        </p:spPr>
        <p:txBody>
          <a:bodyPr>
            <a:spAutoFit/>
          </a:bodyPr>
          <a:lstStyle/>
          <a:p>
            <a:pPr eaLnBrk="0" hangingPunct="0"/>
            <a:r>
              <a:rPr lang="en-US" dirty="0"/>
              <a:t>Measures the allowances and discounts per dollar of total patient revenue</a:t>
            </a:r>
          </a:p>
        </p:txBody>
      </p:sp>
      <p:sp>
        <p:nvSpPr>
          <p:cNvPr id="47127" name="Text Box 22"/>
          <p:cNvSpPr txBox="1">
            <a:spLocks noChangeArrowheads="1"/>
          </p:cNvSpPr>
          <p:nvPr/>
        </p:nvSpPr>
        <p:spPr bwMode="auto">
          <a:xfrm>
            <a:off x="735012" y="3961645"/>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7128" name="Text Box 23"/>
          <p:cNvSpPr txBox="1">
            <a:spLocks noChangeArrowheads="1"/>
          </p:cNvSpPr>
          <p:nvPr/>
        </p:nvSpPr>
        <p:spPr bwMode="auto">
          <a:xfrm>
            <a:off x="735011" y="5087546"/>
            <a:ext cx="1751013" cy="427037"/>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1EBBE678-418E-2948-87ED-703DBEC1CCFC}"/>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47.21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ctrTitle"/>
          </p:nvPr>
        </p:nvSpPr>
        <p:spPr/>
        <p:txBody>
          <a:bodyPr/>
          <a:lstStyle/>
          <a:p>
            <a:pPr eaLnBrk="1" hangingPunct="1"/>
            <a:r>
              <a:rPr lang="en-US" sz="3600" dirty="0"/>
              <a:t>Profitability:  Cash Flow Margin</a:t>
            </a:r>
          </a:p>
        </p:txBody>
      </p:sp>
      <p:sp>
        <p:nvSpPr>
          <p:cNvPr id="36866" name="Slide Number Placeholder 5"/>
          <p:cNvSpPr>
            <a:spLocks noGrp="1"/>
          </p:cNvSpPr>
          <p:nvPr>
            <p:ph type="sldNum" sz="quarter" idx="4294967295"/>
          </p:nvPr>
        </p:nvSpPr>
        <p:spPr>
          <a:xfrm>
            <a:off x="7239000" y="6248400"/>
            <a:ext cx="1905000" cy="457200"/>
          </a:xfrm>
          <a:prstGeom prst="rect">
            <a:avLst/>
          </a:prstGeom>
          <a:noFill/>
        </p:spPr>
        <p:txBody>
          <a:bodyPr/>
          <a:lstStyle/>
          <a:p>
            <a:fld id="{AC0441C4-150E-4F19-B32E-BA3F9E9E73A6}" type="slidenum">
              <a:rPr lang="en-US" smtClean="0"/>
              <a:pPr/>
              <a:t>3</a:t>
            </a:fld>
            <a:endParaRPr lang="en-US"/>
          </a:p>
        </p:txBody>
      </p:sp>
      <p:sp>
        <p:nvSpPr>
          <p:cNvPr id="36885" name="Text Box 20"/>
          <p:cNvSpPr txBox="1">
            <a:spLocks noChangeArrowheads="1"/>
          </p:cNvSpPr>
          <p:nvPr/>
        </p:nvSpPr>
        <p:spPr bwMode="auto">
          <a:xfrm>
            <a:off x="1676400" y="3126457"/>
            <a:ext cx="7467600" cy="1431925"/>
          </a:xfrm>
          <a:prstGeom prst="rect">
            <a:avLst/>
          </a:prstGeom>
          <a:noFill/>
          <a:ln w="9525" algn="ctr">
            <a:noFill/>
            <a:miter lim="800000"/>
            <a:headEnd/>
            <a:tailEnd/>
          </a:ln>
        </p:spPr>
        <p:txBody>
          <a:bodyPr>
            <a:spAutoFit/>
          </a:bodyPr>
          <a:lstStyle/>
          <a:p>
            <a:pPr algn="ctr" eaLnBrk="0" hangingPunct="0"/>
            <a:r>
              <a:rPr lang="en-US" dirty="0"/>
              <a:t>Net income – (Contributions, investments, and appropriations +</a:t>
            </a:r>
          </a:p>
          <a:p>
            <a:pPr algn="ctr" eaLnBrk="0" hangingPunct="0"/>
            <a:r>
              <a:rPr lang="en-US" u="sng" dirty="0"/>
              <a:t>Depreciation expense + Interest expense) </a:t>
            </a:r>
          </a:p>
          <a:p>
            <a:pPr algn="ctr" eaLnBrk="0" hangingPunct="0"/>
            <a:r>
              <a:rPr lang="en-US" dirty="0"/>
              <a:t>Net patient revenue + Other income – </a:t>
            </a:r>
          </a:p>
          <a:p>
            <a:pPr algn="ctr" eaLnBrk="0" hangingPunct="0"/>
            <a:r>
              <a:rPr lang="en-US" dirty="0"/>
              <a:t>Contributions, investments, and appropriations</a:t>
            </a:r>
          </a:p>
        </p:txBody>
      </p:sp>
      <p:sp>
        <p:nvSpPr>
          <p:cNvPr id="36886" name="Text Box 21"/>
          <p:cNvSpPr txBox="1">
            <a:spLocks noChangeArrowheads="1"/>
          </p:cNvSpPr>
          <p:nvPr/>
        </p:nvSpPr>
        <p:spPr bwMode="auto">
          <a:xfrm>
            <a:off x="2575594" y="4714462"/>
            <a:ext cx="5029200" cy="762000"/>
          </a:xfrm>
          <a:prstGeom prst="rect">
            <a:avLst/>
          </a:prstGeom>
          <a:noFill/>
          <a:ln w="9525" algn="ctr">
            <a:noFill/>
            <a:miter lim="800000"/>
            <a:headEnd/>
            <a:tailEnd/>
          </a:ln>
        </p:spPr>
        <p:txBody>
          <a:bodyPr>
            <a:spAutoFit/>
          </a:bodyPr>
          <a:lstStyle/>
          <a:p>
            <a:pPr eaLnBrk="0" hangingPunct="0"/>
            <a:r>
              <a:rPr lang="en-US" dirty="0"/>
              <a:t>Measures the ability to generate cash flow from providing patient care services</a:t>
            </a:r>
          </a:p>
        </p:txBody>
      </p:sp>
      <p:sp>
        <p:nvSpPr>
          <p:cNvPr id="36887" name="Text Box 22"/>
          <p:cNvSpPr txBox="1">
            <a:spLocks noChangeArrowheads="1"/>
          </p:cNvSpPr>
          <p:nvPr/>
        </p:nvSpPr>
        <p:spPr bwMode="auto">
          <a:xfrm>
            <a:off x="292891" y="350520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6888" name="Text Box 23"/>
          <p:cNvSpPr txBox="1">
            <a:spLocks noChangeArrowheads="1"/>
          </p:cNvSpPr>
          <p:nvPr/>
        </p:nvSpPr>
        <p:spPr bwMode="auto">
          <a:xfrm>
            <a:off x="292891" y="47144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79023D55-CEEE-C240-996B-D3A33C5EFA12}"/>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7.26</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ctrTitle"/>
          </p:nvPr>
        </p:nvSpPr>
        <p:spPr/>
        <p:txBody>
          <a:bodyPr/>
          <a:lstStyle/>
          <a:p>
            <a:pPr eaLnBrk="1" hangingPunct="1"/>
            <a:r>
              <a:rPr lang="en-US" sz="3600" dirty="0"/>
              <a:t>Other:  Average Age of Plant</a:t>
            </a:r>
          </a:p>
        </p:txBody>
      </p:sp>
      <p:sp>
        <p:nvSpPr>
          <p:cNvPr id="53250" name="Slide Number Placeholder 5"/>
          <p:cNvSpPr>
            <a:spLocks noGrp="1"/>
          </p:cNvSpPr>
          <p:nvPr>
            <p:ph type="sldNum" sz="quarter" idx="4294967295"/>
          </p:nvPr>
        </p:nvSpPr>
        <p:spPr>
          <a:xfrm>
            <a:off x="7239000" y="6248400"/>
            <a:ext cx="1905000" cy="457200"/>
          </a:xfrm>
          <a:prstGeom prst="rect">
            <a:avLst/>
          </a:prstGeom>
          <a:noFill/>
        </p:spPr>
        <p:txBody>
          <a:bodyPr/>
          <a:lstStyle/>
          <a:p>
            <a:fld id="{291A0C66-A7B5-4789-8B26-29D53253F3DA}" type="slidenum">
              <a:rPr lang="en-US" smtClean="0"/>
              <a:pPr/>
              <a:t>30</a:t>
            </a:fld>
            <a:endParaRPr lang="en-US"/>
          </a:p>
        </p:txBody>
      </p:sp>
      <p:sp>
        <p:nvSpPr>
          <p:cNvPr id="53269" name="Text Box 20"/>
          <p:cNvSpPr txBox="1">
            <a:spLocks noChangeArrowheads="1"/>
          </p:cNvSpPr>
          <p:nvPr/>
        </p:nvSpPr>
        <p:spPr bwMode="auto">
          <a:xfrm>
            <a:off x="2514600" y="3732813"/>
            <a:ext cx="5562600" cy="769441"/>
          </a:xfrm>
          <a:prstGeom prst="rect">
            <a:avLst/>
          </a:prstGeom>
          <a:noFill/>
          <a:ln w="9525" algn="ctr">
            <a:noFill/>
            <a:miter lim="800000"/>
            <a:headEnd/>
            <a:tailEnd/>
          </a:ln>
        </p:spPr>
        <p:txBody>
          <a:bodyPr wrap="square">
            <a:spAutoFit/>
          </a:bodyPr>
          <a:lstStyle/>
          <a:p>
            <a:pPr algn="ctr" eaLnBrk="0" hangingPunct="0"/>
            <a:r>
              <a:rPr lang="en-US" u="sng" dirty="0"/>
              <a:t>Accumulated depreciation</a:t>
            </a:r>
          </a:p>
          <a:p>
            <a:pPr algn="ctr" eaLnBrk="0" hangingPunct="0"/>
            <a:r>
              <a:rPr lang="en-US" dirty="0"/>
              <a:t>Depreciation expense * (365 / Days in Period)</a:t>
            </a:r>
          </a:p>
        </p:txBody>
      </p:sp>
      <p:sp>
        <p:nvSpPr>
          <p:cNvPr id="53270" name="Text Box 21"/>
          <p:cNvSpPr txBox="1">
            <a:spLocks noChangeArrowheads="1"/>
          </p:cNvSpPr>
          <p:nvPr/>
        </p:nvSpPr>
        <p:spPr bwMode="auto">
          <a:xfrm>
            <a:off x="2743200" y="4862472"/>
            <a:ext cx="5334000" cy="762000"/>
          </a:xfrm>
          <a:prstGeom prst="rect">
            <a:avLst/>
          </a:prstGeom>
          <a:noFill/>
          <a:ln w="9525" algn="ctr">
            <a:noFill/>
            <a:miter lim="800000"/>
            <a:headEnd/>
            <a:tailEnd/>
          </a:ln>
        </p:spPr>
        <p:txBody>
          <a:bodyPr>
            <a:spAutoFit/>
          </a:bodyPr>
          <a:lstStyle/>
          <a:p>
            <a:pPr eaLnBrk="0" hangingPunct="0"/>
            <a:r>
              <a:rPr lang="en-US" dirty="0"/>
              <a:t>Measures the average accounting age in years of the fixed assets of an organization</a:t>
            </a:r>
          </a:p>
        </p:txBody>
      </p:sp>
      <p:sp>
        <p:nvSpPr>
          <p:cNvPr id="53271" name="Text Box 22"/>
          <p:cNvSpPr txBox="1">
            <a:spLocks noChangeArrowheads="1"/>
          </p:cNvSpPr>
          <p:nvPr/>
        </p:nvSpPr>
        <p:spPr bwMode="auto">
          <a:xfrm>
            <a:off x="507609" y="3904014"/>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3272" name="Text Box 23"/>
          <p:cNvSpPr txBox="1">
            <a:spLocks noChangeArrowheads="1"/>
          </p:cNvSpPr>
          <p:nvPr/>
        </p:nvSpPr>
        <p:spPr bwMode="auto">
          <a:xfrm>
            <a:off x="228600" y="5029953"/>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5CF1ECBF-286B-3C44-83F9-822D5FC1C91F}"/>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12.36</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Other:</a:t>
            </a:r>
            <a:br>
              <a:rPr lang="en-US" sz="3200" dirty="0"/>
            </a:br>
            <a:r>
              <a:rPr lang="en-US" sz="3200" dirty="0"/>
              <a:t>Medicaid Payer Mix</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31</a:t>
            </a:fld>
            <a:endParaRPr lang="en-US"/>
          </a:p>
        </p:txBody>
      </p:sp>
      <p:sp>
        <p:nvSpPr>
          <p:cNvPr id="56341" name="Text Box 20"/>
          <p:cNvSpPr txBox="1">
            <a:spLocks noChangeArrowheads="1"/>
          </p:cNvSpPr>
          <p:nvPr/>
        </p:nvSpPr>
        <p:spPr bwMode="auto">
          <a:xfrm>
            <a:off x="4076700" y="3872109"/>
            <a:ext cx="3429000" cy="762000"/>
          </a:xfrm>
          <a:prstGeom prst="rect">
            <a:avLst/>
          </a:prstGeom>
          <a:noFill/>
          <a:ln w="9525" algn="ctr">
            <a:noFill/>
            <a:miter lim="800000"/>
            <a:headEnd/>
            <a:tailEnd/>
          </a:ln>
        </p:spPr>
        <p:txBody>
          <a:bodyPr>
            <a:spAutoFit/>
          </a:bodyPr>
          <a:lstStyle/>
          <a:p>
            <a:pPr algn="ctr" eaLnBrk="0" hangingPunct="0"/>
            <a:r>
              <a:rPr lang="en-US" u="sng" dirty="0"/>
              <a:t>Medicaid Charges</a:t>
            </a:r>
          </a:p>
          <a:p>
            <a:pPr algn="ctr" eaLnBrk="0" hangingPunct="0"/>
            <a:r>
              <a:rPr lang="en-US" dirty="0"/>
              <a:t>Total Patient Charges</a:t>
            </a:r>
          </a:p>
        </p:txBody>
      </p:sp>
      <p:sp>
        <p:nvSpPr>
          <p:cNvPr id="56342" name="Text Box 21"/>
          <p:cNvSpPr txBox="1">
            <a:spLocks noChangeArrowheads="1"/>
          </p:cNvSpPr>
          <p:nvPr/>
        </p:nvSpPr>
        <p:spPr bwMode="auto">
          <a:xfrm>
            <a:off x="4076700" y="4937919"/>
            <a:ext cx="3962400" cy="1107996"/>
          </a:xfrm>
          <a:prstGeom prst="rect">
            <a:avLst/>
          </a:prstGeom>
          <a:noFill/>
          <a:ln w="9525" algn="ctr">
            <a:noFill/>
            <a:miter lim="800000"/>
            <a:headEnd/>
            <a:tailEnd/>
          </a:ln>
        </p:spPr>
        <p:txBody>
          <a:bodyPr>
            <a:spAutoFit/>
          </a:bodyPr>
          <a:lstStyle/>
          <a:p>
            <a:pPr eaLnBrk="0" hangingPunct="0"/>
            <a:r>
              <a:rPr lang="en-US" dirty="0"/>
              <a:t>Measures the percentage of total outpatient charges that are for Medicaid patients</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AE9A893E-9EF2-6B41-B8DE-390D2990A2D6}"/>
              </a:ext>
            </a:extLst>
          </p:cNvPr>
          <p:cNvGraphicFramePr>
            <a:graphicFrameLocks/>
          </p:cNvGraphicFramePr>
          <p:nvPr/>
        </p:nvGraphicFramePr>
        <p:xfrm>
          <a:off x="457200" y="1794363"/>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14.11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3448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Other:</a:t>
            </a:r>
            <a:br>
              <a:rPr lang="en-US" sz="3200" dirty="0"/>
            </a:br>
            <a:r>
              <a:rPr lang="en-US" sz="3200" dirty="0"/>
              <a:t>Uncompensated Care</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32</a:t>
            </a:fld>
            <a:endParaRPr lang="en-US"/>
          </a:p>
        </p:txBody>
      </p:sp>
      <p:sp>
        <p:nvSpPr>
          <p:cNvPr id="56341" name="Text Box 20"/>
          <p:cNvSpPr txBox="1">
            <a:spLocks noChangeArrowheads="1"/>
          </p:cNvSpPr>
          <p:nvPr/>
        </p:nvSpPr>
        <p:spPr bwMode="auto">
          <a:xfrm>
            <a:off x="4076700" y="3872109"/>
            <a:ext cx="3429000" cy="762000"/>
          </a:xfrm>
          <a:prstGeom prst="rect">
            <a:avLst/>
          </a:prstGeom>
          <a:noFill/>
          <a:ln w="9525" algn="ctr">
            <a:noFill/>
            <a:miter lim="800000"/>
            <a:headEnd/>
            <a:tailEnd/>
          </a:ln>
        </p:spPr>
        <p:txBody>
          <a:bodyPr>
            <a:spAutoFit/>
          </a:bodyPr>
          <a:lstStyle/>
          <a:p>
            <a:pPr algn="ctr" eaLnBrk="0" hangingPunct="0"/>
            <a:r>
              <a:rPr lang="en-US" u="sng" dirty="0"/>
              <a:t>Charity care + bad debt</a:t>
            </a:r>
          </a:p>
          <a:p>
            <a:pPr algn="ctr" eaLnBrk="0" hangingPunct="0"/>
            <a:r>
              <a:rPr lang="en-US" dirty="0"/>
              <a:t>Total operating expenses</a:t>
            </a:r>
          </a:p>
        </p:txBody>
      </p:sp>
      <p:sp>
        <p:nvSpPr>
          <p:cNvPr id="56342" name="Text Box 21"/>
          <p:cNvSpPr txBox="1">
            <a:spLocks noChangeArrowheads="1"/>
          </p:cNvSpPr>
          <p:nvPr/>
        </p:nvSpPr>
        <p:spPr bwMode="auto">
          <a:xfrm>
            <a:off x="4076700" y="4937919"/>
            <a:ext cx="3962400" cy="1107996"/>
          </a:xfrm>
          <a:prstGeom prst="rect">
            <a:avLst/>
          </a:prstGeom>
          <a:noFill/>
          <a:ln w="9525" algn="ctr">
            <a:noFill/>
            <a:miter lim="800000"/>
            <a:headEnd/>
            <a:tailEnd/>
          </a:ln>
        </p:spPr>
        <p:txBody>
          <a:bodyPr>
            <a:spAutoFit/>
          </a:bodyPr>
          <a:lstStyle/>
          <a:p>
            <a:pPr eaLnBrk="0" hangingPunct="0"/>
            <a:r>
              <a:rPr lang="en-US" dirty="0"/>
              <a:t>Measures the percentage of care that was uncompensated to total operating expenses</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99654178-E3E9-1543-B15C-E3458F2E8A6F}"/>
              </a:ext>
            </a:extLst>
          </p:cNvPr>
          <p:cNvGraphicFramePr>
            <a:graphicFrameLocks/>
          </p:cNvGraphicFramePr>
          <p:nvPr/>
        </p:nvGraphicFramePr>
        <p:xfrm>
          <a:off x="457200" y="1538094"/>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2.91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73520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1080654" y="170996"/>
            <a:ext cx="7910946" cy="992785"/>
          </a:xfrm>
        </p:spPr>
        <p:txBody>
          <a:bodyPr/>
          <a:lstStyle/>
          <a:p>
            <a:pPr eaLnBrk="1" hangingPunct="1"/>
            <a:r>
              <a:rPr lang="en-US" sz="3200" dirty="0"/>
              <a:t>Summary of Results for </a:t>
            </a:r>
            <a:r>
              <a:rPr lang="en-US" sz="3200" b="0" i="0" dirty="0"/>
              <a:t>Our Hospital</a:t>
            </a:r>
          </a:p>
        </p:txBody>
      </p:sp>
      <p:sp>
        <p:nvSpPr>
          <p:cNvPr id="2" name="Content Placeholder 1"/>
          <p:cNvSpPr>
            <a:spLocks noGrp="1"/>
          </p:cNvSpPr>
          <p:nvPr>
            <p:ph idx="10"/>
          </p:nvPr>
        </p:nvSpPr>
        <p:spPr>
          <a:xfrm>
            <a:off x="334416" y="1219201"/>
            <a:ext cx="8229600" cy="4724399"/>
          </a:xfrm>
        </p:spPr>
        <p:txBody>
          <a:bodyPr/>
          <a:lstStyle/>
          <a:p>
            <a:endParaRPr lang="en-US" dirty="0"/>
          </a:p>
        </p:txBody>
      </p:sp>
    </p:spTree>
    <p:extLst>
      <p:ext uri="{BB962C8B-B14F-4D97-AF65-F5344CB8AC3E}">
        <p14:creationId xmlns:p14="http://schemas.microsoft.com/office/powerpoint/2010/main" val="904790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ctrTitle"/>
          </p:nvPr>
        </p:nvSpPr>
        <p:spPr/>
        <p:txBody>
          <a:bodyPr/>
          <a:lstStyle/>
          <a:p>
            <a:pPr eaLnBrk="1" hangingPunct="1"/>
            <a:r>
              <a:rPr lang="en-US" sz="3600" dirty="0"/>
              <a:t>Profitability:  Return on Equity</a:t>
            </a:r>
          </a:p>
        </p:txBody>
      </p:sp>
      <p:sp>
        <p:nvSpPr>
          <p:cNvPr id="37890" name="Slide Number Placeholder 5"/>
          <p:cNvSpPr>
            <a:spLocks noGrp="1"/>
          </p:cNvSpPr>
          <p:nvPr>
            <p:ph type="sldNum" sz="quarter" idx="4294967295"/>
          </p:nvPr>
        </p:nvSpPr>
        <p:spPr>
          <a:xfrm>
            <a:off x="7239000" y="6248400"/>
            <a:ext cx="1905000" cy="457200"/>
          </a:xfrm>
          <a:prstGeom prst="rect">
            <a:avLst/>
          </a:prstGeom>
          <a:noFill/>
        </p:spPr>
        <p:txBody>
          <a:bodyPr/>
          <a:lstStyle/>
          <a:p>
            <a:fld id="{4EE4F8AF-0531-4929-85FB-9446ECC2AE75}" type="slidenum">
              <a:rPr lang="en-US" smtClean="0"/>
              <a:pPr/>
              <a:t>4</a:t>
            </a:fld>
            <a:endParaRPr lang="en-US"/>
          </a:p>
        </p:txBody>
      </p:sp>
      <p:sp>
        <p:nvSpPr>
          <p:cNvPr id="37909" name="Text Box 20"/>
          <p:cNvSpPr txBox="1">
            <a:spLocks noChangeArrowheads="1"/>
          </p:cNvSpPr>
          <p:nvPr/>
        </p:nvSpPr>
        <p:spPr bwMode="auto">
          <a:xfrm>
            <a:off x="2590800" y="3440360"/>
            <a:ext cx="1752600" cy="769441"/>
          </a:xfrm>
          <a:prstGeom prst="rect">
            <a:avLst/>
          </a:prstGeom>
          <a:noFill/>
          <a:ln w="9525" algn="ctr">
            <a:noFill/>
            <a:miter lim="800000"/>
            <a:headEnd/>
            <a:tailEnd/>
          </a:ln>
        </p:spPr>
        <p:txBody>
          <a:bodyPr>
            <a:spAutoFit/>
          </a:bodyPr>
          <a:lstStyle/>
          <a:p>
            <a:pPr algn="ctr" eaLnBrk="0" hangingPunct="0"/>
            <a:r>
              <a:rPr lang="en-US" u="sng" dirty="0"/>
              <a:t>Net income</a:t>
            </a:r>
          </a:p>
          <a:p>
            <a:pPr algn="ctr" eaLnBrk="0" hangingPunct="0"/>
            <a:r>
              <a:rPr lang="en-US" dirty="0"/>
              <a:t>Net assets</a:t>
            </a:r>
          </a:p>
        </p:txBody>
      </p:sp>
      <p:sp>
        <p:nvSpPr>
          <p:cNvPr id="37910" name="Text Box 21"/>
          <p:cNvSpPr txBox="1">
            <a:spLocks noChangeArrowheads="1"/>
          </p:cNvSpPr>
          <p:nvPr/>
        </p:nvSpPr>
        <p:spPr bwMode="auto">
          <a:xfrm>
            <a:off x="2593769" y="4388645"/>
            <a:ext cx="4267200" cy="769441"/>
          </a:xfrm>
          <a:prstGeom prst="rect">
            <a:avLst/>
          </a:prstGeom>
          <a:noFill/>
          <a:ln w="9525" algn="ctr">
            <a:noFill/>
            <a:miter lim="800000"/>
            <a:headEnd/>
            <a:tailEnd/>
          </a:ln>
        </p:spPr>
        <p:txBody>
          <a:bodyPr>
            <a:spAutoFit/>
          </a:bodyPr>
          <a:lstStyle/>
          <a:p>
            <a:pPr eaLnBrk="0" hangingPunct="0"/>
            <a:r>
              <a:rPr lang="en-US" dirty="0"/>
              <a:t>Measures the net income generated by equity investment (net assets)</a:t>
            </a:r>
          </a:p>
        </p:txBody>
      </p:sp>
      <p:sp>
        <p:nvSpPr>
          <p:cNvPr id="37911" name="Text Box 22"/>
          <p:cNvSpPr txBox="1">
            <a:spLocks noChangeArrowheads="1"/>
          </p:cNvSpPr>
          <p:nvPr/>
        </p:nvSpPr>
        <p:spPr bwMode="auto">
          <a:xfrm>
            <a:off x="814388" y="344036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7912" name="Text Box 23"/>
          <p:cNvSpPr txBox="1">
            <a:spLocks noChangeArrowheads="1"/>
          </p:cNvSpPr>
          <p:nvPr/>
        </p:nvSpPr>
        <p:spPr bwMode="auto">
          <a:xfrm>
            <a:off x="533400" y="4487603"/>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2B194248-3DE3-7743-92CA-3F492B951BBA}"/>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6.40</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ctrTitle"/>
          </p:nvPr>
        </p:nvSpPr>
        <p:spPr/>
        <p:txBody>
          <a:bodyPr/>
          <a:lstStyle/>
          <a:p>
            <a:pPr eaLnBrk="1" hangingPunct="1"/>
            <a:r>
              <a:rPr lang="en-US" sz="3600" dirty="0"/>
              <a:t>Profitability:  Operating Margin</a:t>
            </a:r>
          </a:p>
        </p:txBody>
      </p:sp>
      <p:sp>
        <p:nvSpPr>
          <p:cNvPr id="38914" name="Slide Number Placeholder 5"/>
          <p:cNvSpPr>
            <a:spLocks noGrp="1"/>
          </p:cNvSpPr>
          <p:nvPr>
            <p:ph type="sldNum" sz="quarter" idx="4294967295"/>
          </p:nvPr>
        </p:nvSpPr>
        <p:spPr>
          <a:xfrm>
            <a:off x="7239000" y="6248400"/>
            <a:ext cx="1905000" cy="457200"/>
          </a:xfrm>
          <a:prstGeom prst="rect">
            <a:avLst/>
          </a:prstGeom>
          <a:noFill/>
        </p:spPr>
        <p:txBody>
          <a:bodyPr/>
          <a:lstStyle/>
          <a:p>
            <a:fld id="{088C65E5-672A-47FF-BE44-C08093D7382C}" type="slidenum">
              <a:rPr lang="en-US" smtClean="0"/>
              <a:pPr/>
              <a:t>5</a:t>
            </a:fld>
            <a:endParaRPr lang="en-US"/>
          </a:p>
        </p:txBody>
      </p:sp>
      <p:sp>
        <p:nvSpPr>
          <p:cNvPr id="38933" name="Text Box 20"/>
          <p:cNvSpPr txBox="1">
            <a:spLocks noChangeArrowheads="1"/>
          </p:cNvSpPr>
          <p:nvPr/>
        </p:nvSpPr>
        <p:spPr bwMode="auto">
          <a:xfrm>
            <a:off x="1524000" y="3611562"/>
            <a:ext cx="7620000" cy="769441"/>
          </a:xfrm>
          <a:prstGeom prst="rect">
            <a:avLst/>
          </a:prstGeom>
          <a:noFill/>
          <a:ln w="9525" algn="ctr">
            <a:noFill/>
            <a:miter lim="800000"/>
            <a:headEnd/>
            <a:tailEnd/>
          </a:ln>
        </p:spPr>
        <p:txBody>
          <a:bodyPr wrap="square">
            <a:spAutoFit/>
          </a:bodyPr>
          <a:lstStyle/>
          <a:p>
            <a:pPr algn="ctr" eaLnBrk="0" hangingPunct="0"/>
            <a:r>
              <a:rPr lang="en-US" u="sng" dirty="0"/>
              <a:t>Net patient revenue + operating income – total operating expenses</a:t>
            </a:r>
          </a:p>
          <a:p>
            <a:pPr algn="ctr" eaLnBrk="0" hangingPunct="0"/>
            <a:r>
              <a:rPr lang="en-US" dirty="0"/>
              <a:t>Net patient revenue + other revenue</a:t>
            </a:r>
          </a:p>
        </p:txBody>
      </p:sp>
      <p:sp>
        <p:nvSpPr>
          <p:cNvPr id="38934" name="Text Box 21"/>
          <p:cNvSpPr txBox="1">
            <a:spLocks noChangeArrowheads="1"/>
          </p:cNvSpPr>
          <p:nvPr/>
        </p:nvSpPr>
        <p:spPr bwMode="auto">
          <a:xfrm>
            <a:off x="2354283" y="4536117"/>
            <a:ext cx="6248400" cy="769937"/>
          </a:xfrm>
          <a:prstGeom prst="rect">
            <a:avLst/>
          </a:prstGeom>
          <a:noFill/>
          <a:ln w="9525" algn="ctr">
            <a:noFill/>
            <a:miter lim="800000"/>
            <a:headEnd/>
            <a:tailEnd/>
          </a:ln>
        </p:spPr>
        <p:txBody>
          <a:bodyPr>
            <a:spAutoFit/>
          </a:bodyPr>
          <a:lstStyle/>
          <a:p>
            <a:pPr eaLnBrk="0" hangingPunct="0"/>
            <a:r>
              <a:rPr lang="en-US" dirty="0"/>
              <a:t>Measures the control of operating expenses relative to operating revenues</a:t>
            </a:r>
          </a:p>
        </p:txBody>
      </p:sp>
      <p:sp>
        <p:nvSpPr>
          <p:cNvPr id="38935" name="Text Box 22"/>
          <p:cNvSpPr txBox="1">
            <a:spLocks noChangeArrowheads="1"/>
          </p:cNvSpPr>
          <p:nvPr/>
        </p:nvSpPr>
        <p:spPr bwMode="auto">
          <a:xfrm>
            <a:off x="123969" y="3782763"/>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8936" name="Text Box 23"/>
          <p:cNvSpPr txBox="1">
            <a:spLocks noChangeArrowheads="1"/>
          </p:cNvSpPr>
          <p:nvPr/>
        </p:nvSpPr>
        <p:spPr bwMode="auto">
          <a:xfrm>
            <a:off x="121990" y="4678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E08DE481-683C-F042-A7FF-1D16EBFE7B4B}"/>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3.15</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ctrTitle"/>
          </p:nvPr>
        </p:nvSpPr>
        <p:spPr/>
        <p:txBody>
          <a:bodyPr/>
          <a:lstStyle/>
          <a:p>
            <a:pPr eaLnBrk="1" hangingPunct="1"/>
            <a:r>
              <a:rPr lang="en-US" sz="3200" dirty="0"/>
              <a:t>Public Health Emergency Funding:  COVID-19 PHE Funding</a:t>
            </a:r>
          </a:p>
        </p:txBody>
      </p:sp>
      <p:sp>
        <p:nvSpPr>
          <p:cNvPr id="38914" name="Slide Number Placeholder 5"/>
          <p:cNvSpPr>
            <a:spLocks noGrp="1"/>
          </p:cNvSpPr>
          <p:nvPr>
            <p:ph type="sldNum" sz="quarter" idx="4294967295"/>
          </p:nvPr>
        </p:nvSpPr>
        <p:spPr>
          <a:xfrm>
            <a:off x="7239000" y="6248400"/>
            <a:ext cx="1905000" cy="457200"/>
          </a:xfrm>
          <a:prstGeom prst="rect">
            <a:avLst/>
          </a:prstGeom>
          <a:noFill/>
        </p:spPr>
        <p:txBody>
          <a:bodyPr/>
          <a:lstStyle/>
          <a:p>
            <a:fld id="{088C65E5-672A-47FF-BE44-C08093D7382C}" type="slidenum">
              <a:rPr lang="en-US" smtClean="0"/>
              <a:pPr/>
              <a:t>6</a:t>
            </a:fld>
            <a:endParaRPr lang="en-US"/>
          </a:p>
        </p:txBody>
      </p:sp>
      <p:sp>
        <p:nvSpPr>
          <p:cNvPr id="38933" name="Text Box 20"/>
          <p:cNvSpPr txBox="1">
            <a:spLocks noChangeArrowheads="1"/>
          </p:cNvSpPr>
          <p:nvPr/>
        </p:nvSpPr>
        <p:spPr bwMode="auto">
          <a:xfrm>
            <a:off x="1524000" y="3611562"/>
            <a:ext cx="7620000" cy="769441"/>
          </a:xfrm>
          <a:prstGeom prst="rect">
            <a:avLst/>
          </a:prstGeom>
          <a:noFill/>
          <a:ln w="9525" algn="ctr">
            <a:noFill/>
            <a:miter lim="800000"/>
            <a:headEnd/>
            <a:tailEnd/>
          </a:ln>
        </p:spPr>
        <p:txBody>
          <a:bodyPr wrap="square">
            <a:spAutoFit/>
          </a:bodyPr>
          <a:lstStyle/>
          <a:p>
            <a:pPr algn="ctr" eaLnBrk="0" hangingPunct="0"/>
            <a:r>
              <a:rPr lang="en-US" dirty="0"/>
              <a:t>Aggregate revenue received for COVID-19 public health emergency (PHE) funding</a:t>
            </a:r>
          </a:p>
        </p:txBody>
      </p:sp>
      <p:sp>
        <p:nvSpPr>
          <p:cNvPr id="38934" name="Text Box 21"/>
          <p:cNvSpPr txBox="1">
            <a:spLocks noChangeArrowheads="1"/>
          </p:cNvSpPr>
          <p:nvPr/>
        </p:nvSpPr>
        <p:spPr bwMode="auto">
          <a:xfrm>
            <a:off x="2354283" y="4536117"/>
            <a:ext cx="6248400" cy="1061829"/>
          </a:xfrm>
          <a:prstGeom prst="rect">
            <a:avLst/>
          </a:prstGeom>
          <a:noFill/>
          <a:ln w="9525" algn="ctr">
            <a:noFill/>
            <a:miter lim="800000"/>
            <a:headEnd/>
            <a:tailEnd/>
          </a:ln>
        </p:spPr>
        <p:txBody>
          <a:bodyPr>
            <a:spAutoFit/>
          </a:bodyPr>
          <a:lstStyle/>
          <a:p>
            <a:pPr eaLnBrk="0" hangingPunct="0"/>
            <a:r>
              <a:rPr lang="en-US" sz="2100" dirty="0"/>
              <a:t>Measures aggregate revenue received for COVID-19 public health emergency (PHE) funding, including relief funds, loans, and credits</a:t>
            </a:r>
          </a:p>
        </p:txBody>
      </p:sp>
      <p:sp>
        <p:nvSpPr>
          <p:cNvPr id="38935" name="Text Box 22"/>
          <p:cNvSpPr txBox="1">
            <a:spLocks noChangeArrowheads="1"/>
          </p:cNvSpPr>
          <p:nvPr/>
        </p:nvSpPr>
        <p:spPr bwMode="auto">
          <a:xfrm>
            <a:off x="123969" y="3782763"/>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8936" name="Text Box 23"/>
          <p:cNvSpPr txBox="1">
            <a:spLocks noChangeArrowheads="1"/>
          </p:cNvSpPr>
          <p:nvPr/>
        </p:nvSpPr>
        <p:spPr bwMode="auto">
          <a:xfrm>
            <a:off x="121990" y="4678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E08DE481-683C-F042-A7FF-1D16EBFE7B4B}"/>
              </a:ext>
            </a:extLst>
          </p:cNvPr>
          <p:cNvGraphicFramePr>
            <a:graphicFrameLocks/>
          </p:cNvGraphicFramePr>
          <p:nvPr>
            <p:extLst>
              <p:ext uri="{D42A27DB-BD31-4B8C-83A1-F6EECF244321}">
                <p14:modId xmlns:p14="http://schemas.microsoft.com/office/powerpoint/2010/main" val="3169114008"/>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258,228</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3557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ctrTitle"/>
          </p:nvPr>
        </p:nvSpPr>
        <p:spPr>
          <a:xfrm>
            <a:off x="1080654" y="170996"/>
            <a:ext cx="7622540" cy="992785"/>
          </a:xfrm>
        </p:spPr>
        <p:txBody>
          <a:bodyPr/>
          <a:lstStyle/>
          <a:p>
            <a:r>
              <a:rPr lang="en-US" sz="2700" dirty="0"/>
              <a:t>Public Health Emergency Funding: COVID-19 PHE Funding to Operating Revenue</a:t>
            </a:r>
          </a:p>
        </p:txBody>
      </p:sp>
      <p:sp>
        <p:nvSpPr>
          <p:cNvPr id="38914" name="Slide Number Placeholder 5"/>
          <p:cNvSpPr>
            <a:spLocks noGrp="1"/>
          </p:cNvSpPr>
          <p:nvPr>
            <p:ph type="sldNum" sz="quarter" idx="4294967295"/>
          </p:nvPr>
        </p:nvSpPr>
        <p:spPr>
          <a:xfrm>
            <a:off x="7239000" y="6248400"/>
            <a:ext cx="1905000" cy="457200"/>
          </a:xfrm>
          <a:prstGeom prst="rect">
            <a:avLst/>
          </a:prstGeom>
          <a:noFill/>
        </p:spPr>
        <p:txBody>
          <a:bodyPr/>
          <a:lstStyle/>
          <a:p>
            <a:fld id="{088C65E5-672A-47FF-BE44-C08093D7382C}" type="slidenum">
              <a:rPr lang="en-US" smtClean="0"/>
              <a:pPr/>
              <a:t>7</a:t>
            </a:fld>
            <a:endParaRPr lang="en-US"/>
          </a:p>
        </p:txBody>
      </p:sp>
      <p:sp>
        <p:nvSpPr>
          <p:cNvPr id="38933" name="Text Box 20"/>
          <p:cNvSpPr txBox="1">
            <a:spLocks noChangeArrowheads="1"/>
          </p:cNvSpPr>
          <p:nvPr/>
        </p:nvSpPr>
        <p:spPr bwMode="auto">
          <a:xfrm>
            <a:off x="1524000" y="3611562"/>
            <a:ext cx="7620000" cy="769441"/>
          </a:xfrm>
          <a:prstGeom prst="rect">
            <a:avLst/>
          </a:prstGeom>
          <a:noFill/>
          <a:ln w="9525" algn="ctr">
            <a:noFill/>
            <a:miter lim="800000"/>
            <a:headEnd/>
            <a:tailEnd/>
          </a:ln>
        </p:spPr>
        <p:txBody>
          <a:bodyPr wrap="square">
            <a:spAutoFit/>
          </a:bodyPr>
          <a:lstStyle/>
          <a:p>
            <a:pPr algn="ctr" eaLnBrk="0" hangingPunct="0"/>
            <a:r>
              <a:rPr lang="en-US" u="sng" dirty="0"/>
              <a:t>COVID-19 PHE funding</a:t>
            </a:r>
          </a:p>
          <a:p>
            <a:pPr algn="ctr" eaLnBrk="0" hangingPunct="0"/>
            <a:r>
              <a:rPr lang="en-US" dirty="0"/>
              <a:t>Net patient revenue + other revenue</a:t>
            </a:r>
          </a:p>
        </p:txBody>
      </p:sp>
      <p:sp>
        <p:nvSpPr>
          <p:cNvPr id="38934" name="Text Box 21"/>
          <p:cNvSpPr txBox="1">
            <a:spLocks noChangeArrowheads="1"/>
          </p:cNvSpPr>
          <p:nvPr/>
        </p:nvSpPr>
        <p:spPr bwMode="auto">
          <a:xfrm>
            <a:off x="2354283" y="4536117"/>
            <a:ext cx="6248400" cy="769441"/>
          </a:xfrm>
          <a:prstGeom prst="rect">
            <a:avLst/>
          </a:prstGeom>
          <a:noFill/>
          <a:ln w="9525" algn="ctr">
            <a:noFill/>
            <a:miter lim="800000"/>
            <a:headEnd/>
            <a:tailEnd/>
          </a:ln>
        </p:spPr>
        <p:txBody>
          <a:bodyPr>
            <a:spAutoFit/>
          </a:bodyPr>
          <a:lstStyle/>
          <a:p>
            <a:pPr eaLnBrk="0" hangingPunct="0"/>
            <a:r>
              <a:rPr lang="en-US" dirty="0"/>
              <a:t>Measures COVID-19 PHE funding as a percentage of operating revenue</a:t>
            </a:r>
          </a:p>
        </p:txBody>
      </p:sp>
      <p:sp>
        <p:nvSpPr>
          <p:cNvPr id="38935" name="Text Box 22"/>
          <p:cNvSpPr txBox="1">
            <a:spLocks noChangeArrowheads="1"/>
          </p:cNvSpPr>
          <p:nvPr/>
        </p:nvSpPr>
        <p:spPr bwMode="auto">
          <a:xfrm>
            <a:off x="123969" y="3782763"/>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8936" name="Text Box 23"/>
          <p:cNvSpPr txBox="1">
            <a:spLocks noChangeArrowheads="1"/>
          </p:cNvSpPr>
          <p:nvPr/>
        </p:nvSpPr>
        <p:spPr bwMode="auto">
          <a:xfrm>
            <a:off x="121990" y="4678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E08DE481-683C-F042-A7FF-1D16EBFE7B4B}"/>
              </a:ext>
            </a:extLst>
          </p:cNvPr>
          <p:cNvGraphicFramePr>
            <a:graphicFrameLocks/>
          </p:cNvGraphicFramePr>
          <p:nvPr>
            <p:extLst>
              <p:ext uri="{D42A27DB-BD31-4B8C-83A1-F6EECF244321}">
                <p14:modId xmlns:p14="http://schemas.microsoft.com/office/powerpoint/2010/main" val="73378022"/>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1.12</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82824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ctrTitle"/>
          </p:nvPr>
        </p:nvSpPr>
        <p:spPr/>
        <p:txBody>
          <a:bodyPr/>
          <a:lstStyle/>
          <a:p>
            <a:pPr eaLnBrk="1" hangingPunct="1"/>
            <a:r>
              <a:rPr lang="en-US" sz="3600" dirty="0"/>
              <a:t>Liquidity:  Current Ratio</a:t>
            </a:r>
          </a:p>
        </p:txBody>
      </p:sp>
      <p:sp>
        <p:nvSpPr>
          <p:cNvPr id="39938" name="Slide Number Placeholder 5"/>
          <p:cNvSpPr>
            <a:spLocks noGrp="1"/>
          </p:cNvSpPr>
          <p:nvPr>
            <p:ph type="sldNum" sz="quarter" idx="4294967295"/>
          </p:nvPr>
        </p:nvSpPr>
        <p:spPr>
          <a:xfrm>
            <a:off x="7239000" y="6248400"/>
            <a:ext cx="1905000" cy="457200"/>
          </a:xfrm>
          <a:prstGeom prst="rect">
            <a:avLst/>
          </a:prstGeom>
          <a:noFill/>
        </p:spPr>
        <p:txBody>
          <a:bodyPr/>
          <a:lstStyle/>
          <a:p>
            <a:fld id="{EB952B5C-E2DB-48C5-A5F1-53A6198B441E}" type="slidenum">
              <a:rPr lang="en-US" smtClean="0"/>
              <a:pPr/>
              <a:t>8</a:t>
            </a:fld>
            <a:endParaRPr lang="en-US"/>
          </a:p>
        </p:txBody>
      </p:sp>
      <p:sp>
        <p:nvSpPr>
          <p:cNvPr id="39957" name="Text Box 20"/>
          <p:cNvSpPr txBox="1">
            <a:spLocks noChangeArrowheads="1"/>
          </p:cNvSpPr>
          <p:nvPr/>
        </p:nvSpPr>
        <p:spPr bwMode="auto">
          <a:xfrm>
            <a:off x="2514600" y="3596050"/>
            <a:ext cx="2209800" cy="762000"/>
          </a:xfrm>
          <a:prstGeom prst="rect">
            <a:avLst/>
          </a:prstGeom>
          <a:noFill/>
          <a:ln w="9525" algn="ctr">
            <a:noFill/>
            <a:miter lim="800000"/>
            <a:headEnd/>
            <a:tailEnd/>
          </a:ln>
        </p:spPr>
        <p:txBody>
          <a:bodyPr>
            <a:spAutoFit/>
          </a:bodyPr>
          <a:lstStyle/>
          <a:p>
            <a:pPr algn="ctr" eaLnBrk="0" hangingPunct="0"/>
            <a:r>
              <a:rPr lang="en-US" u="sng" dirty="0"/>
              <a:t>Current assets</a:t>
            </a:r>
          </a:p>
          <a:p>
            <a:pPr algn="ctr" eaLnBrk="0" hangingPunct="0"/>
            <a:r>
              <a:rPr lang="en-US" dirty="0"/>
              <a:t>Current liabilities</a:t>
            </a:r>
          </a:p>
        </p:txBody>
      </p:sp>
      <p:sp>
        <p:nvSpPr>
          <p:cNvPr id="39958" name="Text Box 21"/>
          <p:cNvSpPr txBox="1">
            <a:spLocks noChangeArrowheads="1"/>
          </p:cNvSpPr>
          <p:nvPr/>
        </p:nvSpPr>
        <p:spPr bwMode="auto">
          <a:xfrm>
            <a:off x="2628405" y="4603390"/>
            <a:ext cx="6172200" cy="762000"/>
          </a:xfrm>
          <a:prstGeom prst="rect">
            <a:avLst/>
          </a:prstGeom>
          <a:noFill/>
          <a:ln w="9525" algn="ctr">
            <a:noFill/>
            <a:miter lim="800000"/>
            <a:headEnd/>
            <a:tailEnd/>
          </a:ln>
        </p:spPr>
        <p:txBody>
          <a:bodyPr>
            <a:spAutoFit/>
          </a:bodyPr>
          <a:lstStyle/>
          <a:p>
            <a:pPr eaLnBrk="0" hangingPunct="0"/>
            <a:r>
              <a:rPr lang="en-US" dirty="0"/>
              <a:t>Measures the number of times short-term obligations can be paid using short-term assets</a:t>
            </a:r>
          </a:p>
        </p:txBody>
      </p:sp>
      <p:sp>
        <p:nvSpPr>
          <p:cNvPr id="39959" name="Text Box 22"/>
          <p:cNvSpPr txBox="1">
            <a:spLocks noChangeArrowheads="1"/>
          </p:cNvSpPr>
          <p:nvPr/>
        </p:nvSpPr>
        <p:spPr bwMode="auto">
          <a:xfrm>
            <a:off x="381000" y="3763531"/>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9960" name="Text Box 23"/>
          <p:cNvSpPr txBox="1">
            <a:spLocks noChangeArrowheads="1"/>
          </p:cNvSpPr>
          <p:nvPr/>
        </p:nvSpPr>
        <p:spPr bwMode="auto">
          <a:xfrm>
            <a:off x="381000" y="4770871"/>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7C092E81-5F5D-3540-B525-1F77AE9B60A5}"/>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200" b="0" i="0" u="none" strike="noStrike" cap="none" normalizeH="0" baseline="0" dirty="0">
                          <a:ln>
                            <a:noFill/>
                          </a:ln>
                          <a:solidFill>
                            <a:schemeClr val="tx1"/>
                          </a:solidFill>
                          <a:effectLst/>
                          <a:latin typeface="Times" pitchFamily="18" charset="0"/>
                        </a:rPr>
                        <a:t>3.04</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ctrTitle"/>
          </p:nvPr>
        </p:nvSpPr>
        <p:spPr/>
        <p:txBody>
          <a:bodyPr/>
          <a:lstStyle/>
          <a:p>
            <a:pPr eaLnBrk="1" hangingPunct="1"/>
            <a:r>
              <a:rPr lang="en-US" sz="3600" dirty="0"/>
              <a:t>Liquidity:  Days Cash on Hand</a:t>
            </a:r>
          </a:p>
        </p:txBody>
      </p:sp>
      <p:sp>
        <p:nvSpPr>
          <p:cNvPr id="40962" name="Slide Number Placeholder 5"/>
          <p:cNvSpPr>
            <a:spLocks noGrp="1"/>
          </p:cNvSpPr>
          <p:nvPr>
            <p:ph type="sldNum" sz="quarter" idx="4294967295"/>
          </p:nvPr>
        </p:nvSpPr>
        <p:spPr>
          <a:xfrm>
            <a:off x="7239000" y="6248400"/>
            <a:ext cx="1905000" cy="457200"/>
          </a:xfrm>
          <a:prstGeom prst="rect">
            <a:avLst/>
          </a:prstGeom>
          <a:noFill/>
        </p:spPr>
        <p:txBody>
          <a:bodyPr/>
          <a:lstStyle/>
          <a:p>
            <a:fld id="{5B6316A0-DEB0-4206-931C-21728B0EDE0F}" type="slidenum">
              <a:rPr lang="en-US" smtClean="0"/>
              <a:pPr/>
              <a:t>9</a:t>
            </a:fld>
            <a:endParaRPr lang="en-US"/>
          </a:p>
        </p:txBody>
      </p:sp>
      <p:sp>
        <p:nvSpPr>
          <p:cNvPr id="40981" name="Text Box 20"/>
          <p:cNvSpPr txBox="1">
            <a:spLocks noChangeArrowheads="1"/>
          </p:cNvSpPr>
          <p:nvPr/>
        </p:nvSpPr>
        <p:spPr bwMode="auto">
          <a:xfrm>
            <a:off x="2172194" y="3546569"/>
            <a:ext cx="6629400" cy="762000"/>
          </a:xfrm>
          <a:prstGeom prst="rect">
            <a:avLst/>
          </a:prstGeom>
          <a:noFill/>
          <a:ln w="9525" algn="ctr">
            <a:noFill/>
            <a:miter lim="800000"/>
            <a:headEnd/>
            <a:tailEnd/>
          </a:ln>
        </p:spPr>
        <p:txBody>
          <a:bodyPr>
            <a:spAutoFit/>
          </a:bodyPr>
          <a:lstStyle/>
          <a:p>
            <a:pPr algn="ctr" eaLnBrk="0" hangingPunct="0"/>
            <a:r>
              <a:rPr lang="en-US" u="sng" dirty="0"/>
              <a:t>Cash + temporary investments + investments </a:t>
            </a:r>
          </a:p>
          <a:p>
            <a:pPr algn="ctr" eaLnBrk="0" hangingPunct="0"/>
            <a:r>
              <a:rPr lang="en-US" dirty="0"/>
              <a:t>(Total expenses – Depreciation) / Days in period</a:t>
            </a:r>
          </a:p>
        </p:txBody>
      </p:sp>
      <p:sp>
        <p:nvSpPr>
          <p:cNvPr id="40982" name="Text Box 21"/>
          <p:cNvSpPr txBox="1">
            <a:spLocks noChangeArrowheads="1"/>
          </p:cNvSpPr>
          <p:nvPr/>
        </p:nvSpPr>
        <p:spPr bwMode="auto">
          <a:xfrm>
            <a:off x="2564080" y="4633161"/>
            <a:ext cx="6225639" cy="762000"/>
          </a:xfrm>
          <a:prstGeom prst="rect">
            <a:avLst/>
          </a:prstGeom>
          <a:noFill/>
          <a:ln w="9525" algn="ctr">
            <a:noFill/>
            <a:miter lim="800000"/>
            <a:headEnd/>
            <a:tailEnd/>
          </a:ln>
        </p:spPr>
        <p:txBody>
          <a:bodyPr wrap="square">
            <a:spAutoFit/>
          </a:bodyPr>
          <a:lstStyle/>
          <a:p>
            <a:pPr eaLnBrk="0" hangingPunct="0"/>
            <a:r>
              <a:rPr lang="en-US" dirty="0"/>
              <a:t>Measures the number of days an organization could operate if no cash was collected or received</a:t>
            </a:r>
          </a:p>
        </p:txBody>
      </p:sp>
      <p:sp>
        <p:nvSpPr>
          <p:cNvPr id="40983" name="Text Box 22"/>
          <p:cNvSpPr txBox="1">
            <a:spLocks noChangeArrowheads="1"/>
          </p:cNvSpPr>
          <p:nvPr/>
        </p:nvSpPr>
        <p:spPr bwMode="auto">
          <a:xfrm>
            <a:off x="457200" y="371405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0984" name="Text Box 23"/>
          <p:cNvSpPr txBox="1">
            <a:spLocks noChangeArrowheads="1"/>
          </p:cNvSpPr>
          <p:nvPr/>
        </p:nvSpPr>
        <p:spPr bwMode="auto">
          <a:xfrm>
            <a:off x="382959" y="480064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2" name="Group 27">
            <a:extLst>
              <a:ext uri="{FF2B5EF4-FFF2-40B4-BE49-F238E27FC236}">
                <a16:creationId xmlns:a16="http://schemas.microsoft.com/office/drawing/2014/main" id="{6AAD58CF-C9AB-4643-B655-493ACDDEE1BA}"/>
              </a:ext>
            </a:extLst>
          </p:cNvPr>
          <p:cNvGraphicFramePr>
            <a:graphicFrameLocks/>
          </p:cNvGraphicFramePr>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a:ln>
                            <a:noFill/>
                          </a:ln>
                          <a:solidFill>
                            <a:schemeClr val="tx1"/>
                          </a:solidFill>
                          <a:effectLst/>
                          <a:latin typeface="Times" pitchFamily="18" charset="0"/>
                        </a:rPr>
                        <a:t>2022 </a:t>
                      </a:r>
                      <a:r>
                        <a:rPr kumimoji="0" lang="en-US" sz="2200" b="0" i="0" u="none" strike="noStrike" cap="none" normalizeH="0" baseline="0" dirty="0">
                          <a:ln>
                            <a:noFill/>
                          </a:ln>
                          <a:solidFill>
                            <a:schemeClr val="tx1"/>
                          </a:solidFill>
                          <a:effectLst/>
                          <a:latin typeface="Times" pitchFamily="18" charset="0"/>
                        </a:rPr>
                        <a:t>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125.80</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1_New Flex format">
  <a:themeElements>
    <a:clrScheme name="Flex2015">
      <a:dk1>
        <a:srgbClr val="003768"/>
      </a:dk1>
      <a:lt1>
        <a:sysClr val="window" lastClr="FFFFFF"/>
      </a:lt1>
      <a:dk2>
        <a:srgbClr val="003768"/>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ex2015">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w Flex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\\Cecil\cecil\CAH\Finance\Presentations\Project\NCRHR April 2005.ppt</Template>
  <TotalTime>5762</TotalTime>
  <Words>2080</Words>
  <Application>Microsoft Macintosh PowerPoint</Application>
  <PresentationFormat>On-screen Show (4:3)</PresentationFormat>
  <Paragraphs>554</Paragraphs>
  <Slides>33</Slides>
  <Notes>33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33</vt:i4>
      </vt:variant>
    </vt:vector>
  </HeadingPairs>
  <TitlesOfParts>
    <vt:vector size="41" baseType="lpstr">
      <vt:lpstr>Arial</vt:lpstr>
      <vt:lpstr>Calibri</vt:lpstr>
      <vt:lpstr>Optima LT Std</vt:lpstr>
      <vt:lpstr>Segoe UI</vt:lpstr>
      <vt:lpstr>Times</vt:lpstr>
      <vt:lpstr>Times New Roman</vt:lpstr>
      <vt:lpstr>1_New Flex format</vt:lpstr>
      <vt:lpstr>New Flex format</vt:lpstr>
      <vt:lpstr>CAHMPAS Financial Indicators for Our Hospital</vt:lpstr>
      <vt:lpstr>Profitability:  Total Margin</vt:lpstr>
      <vt:lpstr>Profitability:  Cash Flow Margin</vt:lpstr>
      <vt:lpstr>Profitability:  Return on Equity</vt:lpstr>
      <vt:lpstr>Profitability:  Operating Margin</vt:lpstr>
      <vt:lpstr>Public Health Emergency Funding:  COVID-19 PHE Funding</vt:lpstr>
      <vt:lpstr>Public Health Emergency Funding: COVID-19 PHE Funding to Operating Revenue</vt:lpstr>
      <vt:lpstr>Liquidity:  Current Ratio</vt:lpstr>
      <vt:lpstr>Liquidity:  Days Cash on Hand</vt:lpstr>
      <vt:lpstr>Liquidity: Days in Net Accounts Receivable</vt:lpstr>
      <vt:lpstr>Liquidity: Days in Gross Accounts Receivable</vt:lpstr>
      <vt:lpstr>Capital Structure:  Equity Financing</vt:lpstr>
      <vt:lpstr>Capital Structure:  Debt Service Coverage</vt:lpstr>
      <vt:lpstr>Capital Structure: Long-Term Debt to Capitalization</vt:lpstr>
      <vt:lpstr>Outpatient:  Outpatient Revenues to Total Revenues</vt:lpstr>
      <vt:lpstr>Outpatient:  Hospital Medicare Outpatient Payer Mix</vt:lpstr>
      <vt:lpstr>Outpatient:  Hospital Medicare Outpatient Cost to Charge</vt:lpstr>
      <vt:lpstr>Inpatient:  Medicare Inpatient Payer Mix</vt:lpstr>
      <vt:lpstr>Inpatient:  Medicare Acute Inpatient Cost per Day</vt:lpstr>
      <vt:lpstr>Inpatient: Average Daily Census Acute</vt:lpstr>
      <vt:lpstr>Inpatient:  Average Daily Census Swing-SNF</vt:lpstr>
      <vt:lpstr>Growth: 1-Year Change in Operating Revenue</vt:lpstr>
      <vt:lpstr>Growth: 3-Year Change in Operating Revenue</vt:lpstr>
      <vt:lpstr>Growth: 1-Year Change in Operating Expenses</vt:lpstr>
      <vt:lpstr>Growth: 3-Year Change in Operating Expenses</vt:lpstr>
      <vt:lpstr>Labor:  Salaries to Net Patient Revenue</vt:lpstr>
      <vt:lpstr>Labor:  FTEs per Adjusted Occupied Bed</vt:lpstr>
      <vt:lpstr>Labor:  Average Salary per FTE</vt:lpstr>
      <vt:lpstr>Other:  Patient Deductions</vt:lpstr>
      <vt:lpstr>Other:  Average Age of Plant</vt:lpstr>
      <vt:lpstr>Other: Medicaid Payer Mix</vt:lpstr>
      <vt:lpstr>Other: Uncompensated Care</vt:lpstr>
      <vt:lpstr>Summary of Results for Our Hospital</vt:lpstr>
    </vt:vector>
  </TitlesOfParts>
  <Company>SCHSR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INDICATORS REPORT for hospitals</dc:title>
  <dc:creator>SCHSR</dc:creator>
  <cp:lastModifiedBy>Pillutla, Aditya Ram</cp:lastModifiedBy>
  <cp:revision>109</cp:revision>
  <dcterms:created xsi:type="dcterms:W3CDTF">2005-06-23T17:40:25Z</dcterms:created>
  <dcterms:modified xsi:type="dcterms:W3CDTF">2024-03-27T18:54:38Z</dcterms:modified>
</cp:coreProperties>
</file>