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4"/>
    <p:sldMasterId id="2147483746" r:id="rId5"/>
  </p:sldMasterIdLst>
  <p:notesMasterIdLst>
    <p:notesMasterId r:id="rId37"/>
  </p:notesMasterIdLst>
  <p:handoutMasterIdLst>
    <p:handoutMasterId r:id="rId38"/>
  </p:handoutMasterIdLst>
  <p:sldIdLst>
    <p:sldId id="299" r:id="rId6"/>
    <p:sldId id="341" r:id="rId7"/>
    <p:sldId id="500" r:id="rId8"/>
    <p:sldId id="501" r:id="rId9"/>
    <p:sldId id="425" r:id="rId10"/>
    <p:sldId id="504" r:id="rId11"/>
    <p:sldId id="505" r:id="rId12"/>
    <p:sldId id="506" r:id="rId13"/>
    <p:sldId id="471" r:id="rId14"/>
    <p:sldId id="507" r:id="rId15"/>
    <p:sldId id="508" r:id="rId16"/>
    <p:sldId id="509" r:id="rId17"/>
    <p:sldId id="279" r:id="rId18"/>
    <p:sldId id="282" r:id="rId19"/>
    <p:sldId id="283" r:id="rId20"/>
    <p:sldId id="281" r:id="rId21"/>
    <p:sldId id="284" r:id="rId22"/>
    <p:sldId id="288" r:id="rId23"/>
    <p:sldId id="289" r:id="rId24"/>
    <p:sldId id="473" r:id="rId25"/>
    <p:sldId id="474" r:id="rId26"/>
    <p:sldId id="475" r:id="rId27"/>
    <p:sldId id="476" r:id="rId28"/>
    <p:sldId id="285" r:id="rId29"/>
    <p:sldId id="287" r:id="rId30"/>
    <p:sldId id="446" r:id="rId31"/>
    <p:sldId id="280" r:id="rId32"/>
    <p:sldId id="286" r:id="rId33"/>
    <p:sldId id="477" r:id="rId34"/>
    <p:sldId id="478" r:id="rId35"/>
    <p:sldId id="510" r:id="rId36"/>
  </p:sldIdLst>
  <p:sldSz cx="9144000" cy="6858000" type="screen4x3"/>
  <p:notesSz cx="6997700" cy="9283700"/>
  <p:defaultTextStyle>
    <a:defPPr>
      <a:defRPr lang="en-US"/>
    </a:defPPr>
    <a:lvl1pPr algn="l" rtl="0" fontAlgn="base">
      <a:spcBef>
        <a:spcPct val="0"/>
      </a:spcBef>
      <a:spcAft>
        <a:spcPct val="0"/>
      </a:spcAft>
      <a:defRPr sz="2200" kern="1200">
        <a:solidFill>
          <a:schemeClr val="tx1"/>
        </a:solidFill>
        <a:latin typeface="Times" pitchFamily="18" charset="0"/>
        <a:ea typeface="+mn-ea"/>
        <a:cs typeface="+mn-cs"/>
      </a:defRPr>
    </a:lvl1pPr>
    <a:lvl2pPr marL="457200" algn="l" rtl="0" fontAlgn="base">
      <a:spcBef>
        <a:spcPct val="0"/>
      </a:spcBef>
      <a:spcAft>
        <a:spcPct val="0"/>
      </a:spcAft>
      <a:defRPr sz="2200" kern="1200">
        <a:solidFill>
          <a:schemeClr val="tx1"/>
        </a:solidFill>
        <a:latin typeface="Times" pitchFamily="18" charset="0"/>
        <a:ea typeface="+mn-ea"/>
        <a:cs typeface="+mn-cs"/>
      </a:defRPr>
    </a:lvl2pPr>
    <a:lvl3pPr marL="914400" algn="l" rtl="0" fontAlgn="base">
      <a:spcBef>
        <a:spcPct val="0"/>
      </a:spcBef>
      <a:spcAft>
        <a:spcPct val="0"/>
      </a:spcAft>
      <a:defRPr sz="2200" kern="1200">
        <a:solidFill>
          <a:schemeClr val="tx1"/>
        </a:solidFill>
        <a:latin typeface="Times" pitchFamily="18" charset="0"/>
        <a:ea typeface="+mn-ea"/>
        <a:cs typeface="+mn-cs"/>
      </a:defRPr>
    </a:lvl3pPr>
    <a:lvl4pPr marL="1371600" algn="l" rtl="0" fontAlgn="base">
      <a:spcBef>
        <a:spcPct val="0"/>
      </a:spcBef>
      <a:spcAft>
        <a:spcPct val="0"/>
      </a:spcAft>
      <a:defRPr sz="2200" kern="1200">
        <a:solidFill>
          <a:schemeClr val="tx1"/>
        </a:solidFill>
        <a:latin typeface="Times" pitchFamily="18" charset="0"/>
        <a:ea typeface="+mn-ea"/>
        <a:cs typeface="+mn-cs"/>
      </a:defRPr>
    </a:lvl4pPr>
    <a:lvl5pPr marL="1828800" algn="l" rtl="0" fontAlgn="base">
      <a:spcBef>
        <a:spcPct val="0"/>
      </a:spcBef>
      <a:spcAft>
        <a:spcPct val="0"/>
      </a:spcAft>
      <a:defRPr sz="2200" kern="1200">
        <a:solidFill>
          <a:schemeClr val="tx1"/>
        </a:solidFill>
        <a:latin typeface="Times" pitchFamily="18" charset="0"/>
        <a:ea typeface="+mn-ea"/>
        <a:cs typeface="+mn-cs"/>
      </a:defRPr>
    </a:lvl5pPr>
    <a:lvl6pPr marL="2286000" algn="l" defTabSz="914400" rtl="0" eaLnBrk="1" latinLnBrk="0" hangingPunct="1">
      <a:defRPr sz="2200" kern="1200">
        <a:solidFill>
          <a:schemeClr val="tx1"/>
        </a:solidFill>
        <a:latin typeface="Times" pitchFamily="18" charset="0"/>
        <a:ea typeface="+mn-ea"/>
        <a:cs typeface="+mn-cs"/>
      </a:defRPr>
    </a:lvl6pPr>
    <a:lvl7pPr marL="2743200" algn="l" defTabSz="914400" rtl="0" eaLnBrk="1" latinLnBrk="0" hangingPunct="1">
      <a:defRPr sz="2200" kern="1200">
        <a:solidFill>
          <a:schemeClr val="tx1"/>
        </a:solidFill>
        <a:latin typeface="Times" pitchFamily="18" charset="0"/>
        <a:ea typeface="+mn-ea"/>
        <a:cs typeface="+mn-cs"/>
      </a:defRPr>
    </a:lvl7pPr>
    <a:lvl8pPr marL="3200400" algn="l" defTabSz="914400" rtl="0" eaLnBrk="1" latinLnBrk="0" hangingPunct="1">
      <a:defRPr sz="2200" kern="1200">
        <a:solidFill>
          <a:schemeClr val="tx1"/>
        </a:solidFill>
        <a:latin typeface="Times" pitchFamily="18" charset="0"/>
        <a:ea typeface="+mn-ea"/>
        <a:cs typeface="+mn-cs"/>
      </a:defRPr>
    </a:lvl8pPr>
    <a:lvl9pPr marL="3657600" algn="l" defTabSz="914400" rtl="0" eaLnBrk="1" latinLnBrk="0" hangingPunct="1">
      <a:defRPr sz="22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A29C6A-ABDB-9A44-71A2-5F71942D4AC6}" name="Thompson, Kristie W" initials="TK" userId="S::kweisner@ad.unc.edu::23fbee95-3775-482b-afe1-b1ff8540d2e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3366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67" autoAdjust="0"/>
    <p:restoredTop sz="81125" autoAdjust="0"/>
  </p:normalViewPr>
  <p:slideViewPr>
    <p:cSldViewPr>
      <p:cViewPr varScale="1">
        <p:scale>
          <a:sx n="44" d="100"/>
          <a:sy n="44" d="100"/>
        </p:scale>
        <p:origin x="83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74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l" defTabSz="930275" eaLnBrk="1" hangingPunct="1">
              <a:defRPr sz="1200">
                <a:latin typeface="Times New Roman" pitchFamily="18" charset="0"/>
              </a:defRPr>
            </a:lvl1pPr>
          </a:lstStyle>
          <a:p>
            <a:pPr>
              <a:defRPr/>
            </a:pPr>
            <a:endParaRPr lang="en-US"/>
          </a:p>
        </p:txBody>
      </p:sp>
      <p:sp>
        <p:nvSpPr>
          <p:cNvPr id="56323" name="Rectangle 3"/>
          <p:cNvSpPr>
            <a:spLocks noGrp="1" noChangeArrowheads="1"/>
          </p:cNvSpPr>
          <p:nvPr>
            <p:ph type="dt" sz="quarter" idx="1"/>
          </p:nvPr>
        </p:nvSpPr>
        <p:spPr bwMode="auto">
          <a:xfrm>
            <a:off x="3965575"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atin typeface="Times New Roman" pitchFamily="18" charset="0"/>
              </a:defRPr>
            </a:lvl1pPr>
          </a:lstStyle>
          <a:p>
            <a:pPr>
              <a:defRPr/>
            </a:pPr>
            <a:endParaRPr lang="en-US"/>
          </a:p>
        </p:txBody>
      </p:sp>
      <p:sp>
        <p:nvSpPr>
          <p:cNvPr id="56324" name="Rectangle 4"/>
          <p:cNvSpPr>
            <a:spLocks noGrp="1" noChangeArrowheads="1"/>
          </p:cNvSpPr>
          <p:nvPr>
            <p:ph type="ftr" sz="quarter" idx="2"/>
          </p:nvPr>
        </p:nvSpPr>
        <p:spPr bwMode="auto">
          <a:xfrm>
            <a:off x="0"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l" defTabSz="930275" eaLnBrk="1" hangingPunct="1">
              <a:defRPr sz="1200">
                <a:latin typeface="Times New Roman" pitchFamily="18" charset="0"/>
              </a:defRPr>
            </a:lvl1pPr>
          </a:lstStyle>
          <a:p>
            <a:pPr>
              <a:defRPr/>
            </a:pPr>
            <a:endParaRPr lang="en-US"/>
          </a:p>
        </p:txBody>
      </p:sp>
      <p:sp>
        <p:nvSpPr>
          <p:cNvPr id="56325" name="Rectangle 5"/>
          <p:cNvSpPr>
            <a:spLocks noGrp="1" noChangeArrowheads="1"/>
          </p:cNvSpPr>
          <p:nvPr>
            <p:ph type="sldNum" sz="quarter" idx="3"/>
          </p:nvPr>
        </p:nvSpPr>
        <p:spPr bwMode="auto">
          <a:xfrm>
            <a:off x="3965575"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atin typeface="Times New Roman" pitchFamily="18" charset="0"/>
              </a:defRPr>
            </a:lvl1pPr>
          </a:lstStyle>
          <a:p>
            <a:pPr>
              <a:defRPr/>
            </a:pPr>
            <a:fld id="{9AD90E43-0553-459E-97BA-A6B800671838}" type="slidenum">
              <a:rPr lang="en-US"/>
              <a:pPr>
                <a:defRPr/>
              </a:pPr>
              <a:t>‹#›</a:t>
            </a:fld>
            <a:endParaRPr lang="en-US"/>
          </a:p>
        </p:txBody>
      </p:sp>
    </p:spTree>
    <p:extLst>
      <p:ext uri="{BB962C8B-B14F-4D97-AF65-F5344CB8AC3E}">
        <p14:creationId xmlns:p14="http://schemas.microsoft.com/office/powerpoint/2010/main" val="27420352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defRPr>
            </a:lvl1pPr>
          </a:lstStyle>
          <a:p>
            <a:pPr>
              <a:defRPr/>
            </a:pPr>
            <a:endParaRPr lang="en-US"/>
          </a:p>
        </p:txBody>
      </p:sp>
      <p:sp>
        <p:nvSpPr>
          <p:cNvPr id="89091"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p:spPr>
      </p:sp>
      <p:sp>
        <p:nvSpPr>
          <p:cNvPr id="89093"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9094"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defRPr>
            </a:lvl1pPr>
          </a:lstStyle>
          <a:p>
            <a:pPr>
              <a:defRPr/>
            </a:pPr>
            <a:endParaRPr lang="en-US"/>
          </a:p>
        </p:txBody>
      </p:sp>
      <p:sp>
        <p:nvSpPr>
          <p:cNvPr id="89095"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75682561-7F7C-4BA6-9215-AF87A7F3435E}" type="slidenum">
              <a:rPr lang="en-US"/>
              <a:pPr>
                <a:defRPr/>
              </a:pPr>
              <a:t>‹#›</a:t>
            </a:fld>
            <a:endParaRPr lang="en-US"/>
          </a:p>
        </p:txBody>
      </p:sp>
    </p:spTree>
    <p:extLst>
      <p:ext uri="{BB962C8B-B14F-4D97-AF65-F5344CB8AC3E}">
        <p14:creationId xmlns:p14="http://schemas.microsoft.com/office/powerpoint/2010/main" val="6629954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870047DE-4E8E-48E1-A4C6-5CD083C16A1B}" type="slidenum">
              <a:rPr lang="en-US" smtClean="0"/>
              <a:pPr/>
              <a:t>1</a:t>
            </a:fld>
            <a:endParaRPr lang="en-US"/>
          </a:p>
        </p:txBody>
      </p:sp>
      <p:sp>
        <p:nvSpPr>
          <p:cNvPr id="27651" name="Rectangle 2"/>
          <p:cNvSpPr>
            <a:spLocks noGrp="1" noRot="1" noChangeAspect="1" noChangeArrowheads="1" noTextEdit="1"/>
          </p:cNvSpPr>
          <p:nvPr>
            <p:ph type="sldImg"/>
          </p:nvPr>
        </p:nvSpPr>
        <p:spPr>
          <a:xfrm>
            <a:off x="1177925" y="695325"/>
            <a:ext cx="4641850" cy="3481388"/>
          </a:xfrm>
          <a:ln/>
        </p:spPr>
      </p:sp>
      <p:sp>
        <p:nvSpPr>
          <p:cNvPr id="27652" name="Rectangle 3"/>
          <p:cNvSpPr>
            <a:spLocks noGrp="1" noChangeArrowheads="1"/>
          </p:cNvSpPr>
          <p:nvPr>
            <p:ph type="body" idx="1"/>
          </p:nvPr>
        </p:nvSpPr>
        <p:spPr>
          <a:xfrm>
            <a:off x="933450" y="4410075"/>
            <a:ext cx="5130800" cy="4178300"/>
          </a:xfrm>
          <a:noFill/>
          <a:ln/>
        </p:spPr>
        <p:txBody>
          <a:bodyPr/>
          <a:lstStyle/>
          <a:p>
            <a:pPr eaLnBrk="1" hangingPunct="1"/>
            <a:endParaRPr lang="en-US"/>
          </a:p>
        </p:txBody>
      </p:sp>
    </p:spTree>
    <p:extLst>
      <p:ext uri="{BB962C8B-B14F-4D97-AF65-F5344CB8AC3E}">
        <p14:creationId xmlns:p14="http://schemas.microsoft.com/office/powerpoint/2010/main" val="1762157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8E657B93-7BDF-4EC5-BC0A-98F18C06B541}" type="slidenum">
              <a:rPr lang="en-US" smtClean="0"/>
              <a:pPr/>
              <a:t>2</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en-US"/>
              <a:t>At some point, a very high total margin may prompt questioning about excessive charges by patients.</a:t>
            </a:r>
          </a:p>
        </p:txBody>
      </p:sp>
    </p:spTree>
    <p:extLst>
      <p:ext uri="{BB962C8B-B14F-4D97-AF65-F5344CB8AC3E}">
        <p14:creationId xmlns:p14="http://schemas.microsoft.com/office/powerpoint/2010/main" val="2275157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FAB5ABD8-3861-4FC0-8C00-51E0BFB43E93}" type="slidenum">
              <a:rPr lang="en-US" smtClean="0"/>
              <a:pPr/>
              <a:t>3</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r>
              <a:rPr lang="en-US"/>
              <a:t>If a CAH has recently made a large capital investment, then the total margin may turn negative because of greater depreciation charges.  Cash flow margin backs out depreciation, so it could be positive at the same time as the total margin is negative. </a:t>
            </a:r>
          </a:p>
        </p:txBody>
      </p:sp>
    </p:spTree>
    <p:extLst>
      <p:ext uri="{BB962C8B-B14F-4D97-AF65-F5344CB8AC3E}">
        <p14:creationId xmlns:p14="http://schemas.microsoft.com/office/powerpoint/2010/main" val="4208649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BFD5E33C-CB3E-4EBC-8653-7B6CCDEA0185}" type="slidenum">
              <a:rPr lang="en-US" smtClean="0"/>
              <a:pPr/>
              <a:t>4</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r>
              <a:rPr lang="en-US" dirty="0"/>
              <a:t>Net asset is the equity capital of a not-for-profit organization.  It is raised in two basic ways: 1) by receiving contributions and grants and 2) by earning an excess of revenues over expenses.</a:t>
            </a:r>
          </a:p>
        </p:txBody>
      </p:sp>
    </p:spTree>
    <p:extLst>
      <p:ext uri="{BB962C8B-B14F-4D97-AF65-F5344CB8AC3E}">
        <p14:creationId xmlns:p14="http://schemas.microsoft.com/office/powerpoint/2010/main" val="4282511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29EFAFA5-66D2-4E21-BD5F-37C0C22969AD}" type="slidenum">
              <a:rPr lang="en-US" smtClean="0"/>
              <a:pPr/>
              <a:t>5</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a:t>At some point, a very high total margin may prompt questioning about excessive charges by patients.</a:t>
            </a:r>
          </a:p>
        </p:txBody>
      </p:sp>
    </p:spTree>
    <p:extLst>
      <p:ext uri="{BB962C8B-B14F-4D97-AF65-F5344CB8AC3E}">
        <p14:creationId xmlns:p14="http://schemas.microsoft.com/office/powerpoint/2010/main" val="81023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A13CA349-F904-4C7A-AE7C-AB7A56135A42}" type="slidenum">
              <a:rPr lang="en-US" smtClean="0"/>
              <a:pPr/>
              <a:t>6</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r>
              <a:rPr lang="en-US"/>
              <a:t>At some point, a high current ratio may indicate under-investment in longer-term assets that typically yield higher returns.</a:t>
            </a:r>
          </a:p>
        </p:txBody>
      </p:sp>
    </p:spTree>
    <p:extLst>
      <p:ext uri="{BB962C8B-B14F-4D97-AF65-F5344CB8AC3E}">
        <p14:creationId xmlns:p14="http://schemas.microsoft.com/office/powerpoint/2010/main" val="2360066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8246D9D2-A25A-4956-BC7A-22918AC61A46}" type="slidenum">
              <a:rPr lang="en-US" smtClean="0"/>
              <a:pPr/>
              <a:t>7</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r>
              <a:rPr lang="en-US"/>
              <a:t>An organization with only 5 days cash on hand is in serious financial condition and is close to insolvency.</a:t>
            </a:r>
          </a:p>
        </p:txBody>
      </p:sp>
    </p:spTree>
    <p:extLst>
      <p:ext uri="{BB962C8B-B14F-4D97-AF65-F5344CB8AC3E}">
        <p14:creationId xmlns:p14="http://schemas.microsoft.com/office/powerpoint/2010/main" val="2470769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D64256FA-8393-4C85-9E13-9DBBADB949A4}" type="slidenum">
              <a:rPr lang="en-US" smtClean="0"/>
              <a:pPr/>
              <a:t>8</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a:t>Yes, but it may be due to factors beyond control of the organization, such as a change in government payment procedures.</a:t>
            </a:r>
          </a:p>
        </p:txBody>
      </p:sp>
    </p:spTree>
    <p:extLst>
      <p:ext uri="{BB962C8B-B14F-4D97-AF65-F5344CB8AC3E}">
        <p14:creationId xmlns:p14="http://schemas.microsoft.com/office/powerpoint/2010/main" val="4162002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D64256FA-8393-4C85-9E13-9DBBADB949A4}" type="slidenum">
              <a:rPr lang="en-US" smtClean="0"/>
              <a:pPr/>
              <a:t>9</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dirty="0"/>
              <a:t>Yes, but it may be due to factors beyond control of the organization, such as a change in government payment procedures. Days in gross accounts receivable greater than days in net accounts receivable may indicate that the allowances for doubtful accounts require analysis and possible adjustment</a:t>
            </a:r>
          </a:p>
        </p:txBody>
      </p:sp>
    </p:spTree>
    <p:extLst>
      <p:ext uri="{BB962C8B-B14F-4D97-AF65-F5344CB8AC3E}">
        <p14:creationId xmlns:p14="http://schemas.microsoft.com/office/powerpoint/2010/main" val="3736674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864160A6-4EB4-4D76-B38A-F38E1F4038C6}" type="slidenum">
              <a:rPr lang="en-US" smtClean="0"/>
              <a:pPr/>
              <a:t>10</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r>
              <a:rPr lang="en-US"/>
              <a:t>At some point, very low equity financing may indicate that an organization is not replacing its assets or acquiring new assets at an appropriate rate.</a:t>
            </a:r>
          </a:p>
        </p:txBody>
      </p:sp>
    </p:spTree>
    <p:extLst>
      <p:ext uri="{BB962C8B-B14F-4D97-AF65-F5344CB8AC3E}">
        <p14:creationId xmlns:p14="http://schemas.microsoft.com/office/powerpoint/2010/main" val="3625764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98C50929-446D-4891-BF97-42B5302AEE66}" type="slidenum">
              <a:rPr lang="en-US" smtClean="0"/>
              <a:pPr/>
              <a:t>11</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r>
              <a:rPr lang="en-US"/>
              <a:t>Debt service coverage cannot be calculated for an organization with no debt.</a:t>
            </a:r>
          </a:p>
        </p:txBody>
      </p:sp>
    </p:spTree>
    <p:extLst>
      <p:ext uri="{BB962C8B-B14F-4D97-AF65-F5344CB8AC3E}">
        <p14:creationId xmlns:p14="http://schemas.microsoft.com/office/powerpoint/2010/main" val="2279227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AA8689CC-0277-40F4-B6A7-D8B61DB59CFC}" type="slidenum">
              <a:rPr lang="en-US" smtClean="0"/>
              <a:pPr/>
              <a:t>12</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r>
              <a:rPr lang="en-US"/>
              <a:t>Same answer as equity financing ratio.</a:t>
            </a:r>
          </a:p>
        </p:txBody>
      </p:sp>
    </p:spTree>
    <p:extLst>
      <p:ext uri="{BB962C8B-B14F-4D97-AF65-F5344CB8AC3E}">
        <p14:creationId xmlns:p14="http://schemas.microsoft.com/office/powerpoint/2010/main" val="4292268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A5FCAB48-A68B-42C2-A490-2B4828D6B32B}" type="slidenum">
              <a:rPr lang="en-US" smtClean="0"/>
              <a:pPr/>
              <a:t>13</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59004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9CFBD2B9-87F6-4DAD-BDA9-A679A030FA37}" type="slidenum">
              <a:rPr lang="en-US" smtClean="0"/>
              <a:pPr/>
              <a:t>14</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29876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406AD12D-709A-487B-BE25-645A5C9F9B2D}" type="slidenum">
              <a:rPr lang="en-US" smtClean="0"/>
              <a:pPr/>
              <a:t>15</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6640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A1E9258D-A4DE-4C37-AA87-050F8319AFB5}" type="slidenum">
              <a:rPr lang="en-US" smtClean="0"/>
              <a:pPr/>
              <a:t>16</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97202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10972B35-2008-4CEA-9C5A-DDD6FCF44ABC}" type="slidenum">
              <a:rPr lang="en-US" smtClean="0"/>
              <a:pPr/>
              <a:t>17</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1478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372377D5-F63A-4A9A-A2B8-56C05A457EF1}" type="slidenum">
              <a:rPr lang="en-US" smtClean="0"/>
              <a:pPr/>
              <a:t>18</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23758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19</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52601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20</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50702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21</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88085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22</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48584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23</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60911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A160CB04-3739-438C-98EB-B6184EF16ADF}" type="slidenum">
              <a:rPr lang="en-US" smtClean="0"/>
              <a:pPr/>
              <a:t>24</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41373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65FAD97-983D-4342-9BB6-3F434BCA6668}" type="slidenum">
              <a:rPr lang="en-US" smtClean="0"/>
              <a:pPr/>
              <a:t>25</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24900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65FAD97-983D-4342-9BB6-3F434BCA6668}" type="slidenum">
              <a:rPr lang="en-US" smtClean="0">
                <a:solidFill>
                  <a:prstClr val="black"/>
                </a:solidFill>
              </a:rPr>
              <a:pPr/>
              <a:t>26</a:t>
            </a:fld>
            <a:endParaRPr lang="en-US">
              <a:solidFill>
                <a:prstClr val="black"/>
              </a:solidFill>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34779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800772B1-68C5-4EBB-99C1-090137974A01}" type="slidenum">
              <a:rPr lang="en-US" smtClean="0"/>
              <a:pPr/>
              <a:t>27</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25369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32B2E96C-957F-4FE1-8325-97317553B352}" type="slidenum">
              <a:rPr lang="en-US" smtClean="0"/>
              <a:pPr/>
              <a:t>28</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541709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29</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38989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30</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86879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2F59B10-7BCD-42B1-B8A2-28626D08F501}" type="slidenum">
              <a:rPr lang="en-US" smtClean="0"/>
              <a:pPr/>
              <a:t>31</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57233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80654" y="170996"/>
            <a:ext cx="7555675" cy="992785"/>
          </a:xfrm>
          <a:prstGeom prst="rect">
            <a:avLst/>
          </a:prstGeom>
        </p:spPr>
        <p:txBody>
          <a:bodyPr/>
          <a:lstStyle>
            <a:lvl1pPr algn="l">
              <a:defRPr sz="4000" b="1">
                <a:solidFill>
                  <a:srgbClr val="003768"/>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4" name="Content Placeholder 2"/>
          <p:cNvSpPr>
            <a:spLocks noGrp="1"/>
          </p:cNvSpPr>
          <p:nvPr>
            <p:ph idx="10"/>
          </p:nvPr>
        </p:nvSpPr>
        <p:spPr>
          <a:xfrm>
            <a:off x="334416" y="1543793"/>
            <a:ext cx="8229600" cy="4733700"/>
          </a:xfrm>
          <a:prstGeom prst="rect">
            <a:avLst/>
          </a:prstGeom>
        </p:spPr>
        <p:txBody>
          <a:bodyPr/>
          <a:lstStyle>
            <a:lvl1pPr>
              <a:defRPr sz="2400">
                <a:solidFill>
                  <a:srgbClr val="003768"/>
                </a:solidFill>
                <a:latin typeface="Segoe UI" panose="020B0502040204020203" pitchFamily="34" charset="0"/>
                <a:cs typeface="Segoe UI" panose="020B0502040204020203" pitchFamily="34" charset="0"/>
              </a:defRPr>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6679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610294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990479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1260348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1960359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1353089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303097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926445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275875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66925" y="3093441"/>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377522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3514820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71304" y="2351313"/>
            <a:ext cx="6486896" cy="1436915"/>
          </a:xfrm>
          <a:prstGeom prst="rect">
            <a:avLst/>
          </a:prstGeom>
        </p:spPr>
        <p:txBody>
          <a:bodyPr/>
          <a:lstStyle>
            <a:lvl1pPr algn="l">
              <a:defRPr sz="3200" b="1">
                <a:solidFill>
                  <a:srgbClr val="003768"/>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l">
              <a:buNone/>
              <a:defRPr sz="2400" b="1">
                <a:solidFill>
                  <a:srgbClr val="003768"/>
                </a:solidFill>
                <a:latin typeface="Segoe UI" panose="020B0502040204020203" pitchFamily="34" charset="0"/>
                <a:cs typeface="Segoe UI"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a:p>
            <a:endParaRPr lang="en-US" dirty="0"/>
          </a:p>
        </p:txBody>
      </p:sp>
      <p:sp>
        <p:nvSpPr>
          <p:cNvPr id="5" name="Date Placeholder 3"/>
          <p:cNvSpPr>
            <a:spLocks noGrp="1"/>
          </p:cNvSpPr>
          <p:nvPr>
            <p:ph type="dt" sz="half" idx="10"/>
          </p:nvPr>
        </p:nvSpPr>
        <p:spPr>
          <a:xfrm>
            <a:off x="1460663" y="5786335"/>
            <a:ext cx="5795159" cy="365125"/>
          </a:xfrm>
          <a:prstGeom prst="rect">
            <a:avLst/>
          </a:prstGeom>
        </p:spPr>
        <p:txBody>
          <a:bodyPr/>
          <a:lstStyle>
            <a:lvl1pPr algn="ctr">
              <a:defRPr>
                <a:solidFill>
                  <a:srgbClr val="003768"/>
                </a:solidFill>
                <a:latin typeface="Segoe UI" panose="020B0502040204020203" pitchFamily="34" charset="0"/>
                <a:cs typeface="Segoe UI" panose="020B0502040204020203" pitchFamily="34" charset="0"/>
              </a:defRPr>
            </a:lvl1pPr>
          </a:lstStyle>
          <a:p>
            <a:r>
              <a:rPr lang="en-US" dirty="0"/>
              <a:t>August 1, 2016</a:t>
            </a:r>
          </a:p>
        </p:txBody>
      </p:sp>
    </p:spTree>
    <p:extLst>
      <p:ext uri="{BB962C8B-B14F-4D97-AF65-F5344CB8AC3E}">
        <p14:creationId xmlns:p14="http://schemas.microsoft.com/office/powerpoint/2010/main" val="75281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66925" y="3093441"/>
            <a:ext cx="8229600" cy="45259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18866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0101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632962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70863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220444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294869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37731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84612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66925" y="3093441"/>
            <a:ext cx="8229600" cy="4525963"/>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91938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rPr>
              <a:pPr/>
              <a:t>10/8/2026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6867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
              <a:srgbClr val="C8E3F3"/>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13" cstate="print">
            <a:extLst>
              <a:ext uri="{28A0092B-C50C-407E-A947-70E740481C1C}">
                <a14:useLocalDpi xmlns:a14="http://schemas.microsoft.com/office/drawing/2010/main" val="0"/>
              </a:ext>
            </a:extLst>
          </a:blip>
          <a:srcRect l="18357" t="-6367" r="52410" b="45202"/>
          <a:stretch/>
        </p:blipFill>
        <p:spPr>
          <a:xfrm>
            <a:off x="53661" y="125094"/>
            <a:ext cx="1077584" cy="813682"/>
          </a:xfrm>
          <a:prstGeom prst="rect">
            <a:avLst/>
          </a:prstGeom>
        </p:spPr>
      </p:pic>
      <p:pic>
        <p:nvPicPr>
          <p:cNvPr id="5" name="Picture 4"/>
          <p:cNvPicPr>
            <a:picLocks noChangeAspect="1"/>
          </p:cNvPicPr>
          <p:nvPr userDrawn="1"/>
        </p:nvPicPr>
        <p:blipFill rotWithShape="1">
          <a:blip r:embed="rId14" cstate="print">
            <a:extLst>
              <a:ext uri="{28A0092B-C50C-407E-A947-70E740481C1C}">
                <a14:useLocalDpi xmlns:a14="http://schemas.microsoft.com/office/drawing/2010/main" val="0"/>
              </a:ext>
            </a:extLst>
          </a:blip>
          <a:srcRect t="50000"/>
          <a:stretch/>
        </p:blipFill>
        <p:spPr>
          <a:xfrm>
            <a:off x="141581" y="6113690"/>
            <a:ext cx="3547299" cy="640094"/>
          </a:xfrm>
          <a:prstGeom prst="rect">
            <a:avLst/>
          </a:prstGeom>
        </p:spPr>
      </p:pic>
      <p:pic>
        <p:nvPicPr>
          <p:cNvPr id="6" name="Picture 16"/>
          <p:cNvPicPr>
            <a:picLocks noChangeAspect="1" noChangeArrowheads="1"/>
          </p:cNvPicPr>
          <p:nvPr userDrawn="1"/>
        </p:nvPicPr>
        <p:blipFill rotWithShape="1">
          <a:blip r:embed="rId15" cstate="print">
            <a:duotone>
              <a:schemeClr val="accent5">
                <a:shade val="45000"/>
                <a:satMod val="135000"/>
              </a:schemeClr>
              <a:prstClr val="white"/>
            </a:duotone>
            <a:extLst>
              <a:ext uri="{28A0092B-C50C-407E-A947-70E740481C1C}">
                <a14:useLocalDpi xmlns:a14="http://schemas.microsoft.com/office/drawing/2010/main" val="0"/>
              </a:ext>
            </a:extLst>
          </a:blip>
          <a:srcRect l="5938" r="10758"/>
          <a:stretch/>
        </p:blipFill>
        <p:spPr bwMode="auto">
          <a:xfrm>
            <a:off x="3805235" y="6050852"/>
            <a:ext cx="1862904" cy="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userDrawn="1"/>
        </p:nvPicPr>
        <p:blipFill>
          <a:blip r:embed="rId1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35477" y="6050852"/>
            <a:ext cx="1721690" cy="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http://www.flexmonitoring.org/wp-content/uploads/2013/06/home-photo3.jpg"/>
          <p:cNvPicPr>
            <a:picLocks noChangeAspect="1" noChangeArrowheads="1"/>
          </p:cNvPicPr>
          <p:nvPr userDrawn="1"/>
        </p:nvPicPr>
        <p:blipFill>
          <a:blip r:embed="rId1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49072" y="6050852"/>
            <a:ext cx="1723644"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812440"/>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
              <a:srgbClr val="C8E3F3"/>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3"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39572" y="1791367"/>
            <a:ext cx="1152525"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15927" y="210711"/>
            <a:ext cx="5305005" cy="1914525"/>
          </a:xfrm>
          <a:prstGeom prst="rect">
            <a:avLst/>
          </a:prstGeom>
        </p:spPr>
      </p:pic>
      <p:sp>
        <p:nvSpPr>
          <p:cNvPr id="9" name="Title 1"/>
          <p:cNvSpPr txBox="1">
            <a:spLocks/>
          </p:cNvSpPr>
          <p:nvPr userDrawn="1"/>
        </p:nvSpPr>
        <p:spPr>
          <a:xfrm>
            <a:off x="13991" y="6455541"/>
            <a:ext cx="9130009" cy="323555"/>
          </a:xfrm>
          <a:prstGeom prst="rect">
            <a:avLst/>
          </a:prstGeom>
        </p:spPr>
        <p:txBody>
          <a:bodyPr/>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en-US" sz="1600">
                <a:solidFill>
                  <a:srgbClr val="003768"/>
                </a:solidFill>
                <a:latin typeface="Optima LT Std" pitchFamily="34" charset="0"/>
                <a:ea typeface="Adobe Ming Std L" pitchFamily="18" charset="-128"/>
                <a:cs typeface="Segoe UI" panose="020B0502040204020203" pitchFamily="34" charset="0"/>
              </a:rPr>
              <a:t>A Performance Monitoring Resource for Critical Access Hospitals, States, and Communities</a:t>
            </a:r>
            <a:endParaRPr lang="en-US" sz="1600" dirty="0">
              <a:solidFill>
                <a:srgbClr val="003768"/>
              </a:solidFill>
              <a:latin typeface="Optima LT Std" pitchFamily="34" charset="0"/>
              <a:ea typeface="Adobe Ming Std L" pitchFamily="18" charset="-128"/>
              <a:cs typeface="Segoe UI" panose="020B0502040204020203" pitchFamily="34" charset="0"/>
            </a:endParaRPr>
          </a:p>
        </p:txBody>
      </p:sp>
    </p:spTree>
    <p:extLst>
      <p:ext uri="{BB962C8B-B14F-4D97-AF65-F5344CB8AC3E}">
        <p14:creationId xmlns:p14="http://schemas.microsoft.com/office/powerpoint/2010/main" val="281707141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71304" y="2351313"/>
            <a:ext cx="6867896" cy="1230087"/>
          </a:xfrm>
        </p:spPr>
        <p:txBody>
          <a:bodyPr/>
          <a:lstStyle/>
          <a:p>
            <a:pPr eaLnBrk="1" hangingPunct="1"/>
            <a:r>
              <a:rPr lang="en-US" sz="3400" dirty="0"/>
              <a:t>CAHMPAS Financial Indicators </a:t>
            </a:r>
            <a:r>
              <a:rPr lang="en-US" sz="3400" b="0" dirty="0"/>
              <a:t>for</a:t>
            </a:r>
            <a:r>
              <a:rPr lang="en-US" sz="3400" dirty="0"/>
              <a:t> </a:t>
            </a:r>
            <a:r>
              <a:rPr lang="en-US" sz="3400" b="0" i="0" dirty="0"/>
              <a:t>Our Hospital</a:t>
            </a:r>
          </a:p>
        </p:txBody>
      </p:sp>
      <p:sp>
        <p:nvSpPr>
          <p:cNvPr id="7" name="Rectangle 3">
            <a:extLst>
              <a:ext uri="{FF2B5EF4-FFF2-40B4-BE49-F238E27FC236}">
                <a16:creationId xmlns:a16="http://schemas.microsoft.com/office/drawing/2014/main" id="{3EF09711-8D76-48CE-B356-DE01D8A38EB2}"/>
              </a:ext>
            </a:extLst>
          </p:cNvPr>
          <p:cNvSpPr>
            <a:spLocks noGrp="1" noChangeArrowheads="1"/>
          </p:cNvSpPr>
          <p:nvPr>
            <p:ph type="subTitle" idx="1"/>
          </p:nvPr>
        </p:nvSpPr>
        <p:spPr>
          <a:xfrm>
            <a:off x="1371600" y="3886200"/>
            <a:ext cx="7467600" cy="1828800"/>
          </a:xfrm>
        </p:spPr>
        <p:txBody>
          <a:bodyPr/>
          <a:lstStyle/>
          <a:p>
            <a:pPr eaLnBrk="1" hangingPunct="1">
              <a:lnSpc>
                <a:spcPct val="90000"/>
              </a:lnSpc>
            </a:pPr>
            <a:r>
              <a:rPr lang="en-US" dirty="0"/>
              <a:t>CAHMPAS Team</a:t>
            </a:r>
          </a:p>
          <a:p>
            <a:pPr eaLnBrk="1" hangingPunct="1">
              <a:lnSpc>
                <a:spcPct val="90000"/>
              </a:lnSpc>
            </a:pPr>
            <a:r>
              <a:rPr lang="en-US" sz="1600" b="0" dirty="0"/>
              <a:t>North Carolina Rural Health Research and Policy Analysis Center</a:t>
            </a:r>
          </a:p>
          <a:p>
            <a:pPr eaLnBrk="1" hangingPunct="1">
              <a:lnSpc>
                <a:spcPct val="90000"/>
              </a:lnSpc>
            </a:pPr>
            <a:r>
              <a:rPr lang="en-US" sz="1600" b="0" dirty="0"/>
              <a:t>Cecil G. Sheps Center for Health Services Research</a:t>
            </a:r>
          </a:p>
          <a:p>
            <a:pPr eaLnBrk="1" hangingPunct="1">
              <a:lnSpc>
                <a:spcPct val="90000"/>
              </a:lnSpc>
            </a:pPr>
            <a:r>
              <a:rPr lang="en-US" sz="1600" b="0" dirty="0"/>
              <a:t>725 Martin Luther King, Jr. Boulevard</a:t>
            </a:r>
          </a:p>
          <a:p>
            <a:pPr eaLnBrk="1" hangingPunct="1">
              <a:lnSpc>
                <a:spcPct val="90000"/>
              </a:lnSpc>
            </a:pPr>
            <a:r>
              <a:rPr lang="en-US" sz="1600" b="0" dirty="0"/>
              <a:t>Chapel Hill, NC 27514</a:t>
            </a:r>
            <a:endParaRPr lang="en-US" sz="1600" dirty="0"/>
          </a:p>
          <a:p>
            <a:pPr>
              <a:lnSpc>
                <a:spcPct val="90000"/>
              </a:lnSpc>
            </a:pPr>
            <a:r>
              <a:rPr lang="en-US" sz="1600" b="0" dirty="0"/>
              <a:t>monitoring@flexmonitoring.org</a:t>
            </a:r>
            <a:endParaRPr lang="en-US" sz="1600" b="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ctrTitle"/>
          </p:nvPr>
        </p:nvSpPr>
        <p:spPr/>
        <p:txBody>
          <a:bodyPr/>
          <a:lstStyle/>
          <a:p>
            <a:pPr eaLnBrk="1" hangingPunct="1"/>
            <a:r>
              <a:rPr lang="en-US" sz="3600" dirty="0"/>
              <a:t>Profitability: Total Margin</a:t>
            </a:r>
          </a:p>
        </p:txBody>
      </p:sp>
      <p:graphicFrame>
        <p:nvGraphicFramePr>
          <p:cNvPr id="37915" name="Group 27"/>
          <p:cNvGraphicFramePr>
            <a:graphicFrameLocks noGrp="1"/>
          </p:cNvGraphicFramePr>
          <p:nvPr>
            <p:ph idx="10"/>
            <p:extLst>
              <p:ext uri="{D42A27DB-BD31-4B8C-83A1-F6EECF244321}">
                <p14:modId xmlns:p14="http://schemas.microsoft.com/office/powerpoint/2010/main" val="2015584152"/>
              </p:ext>
            </p:extLst>
          </p:nvPr>
        </p:nvGraphicFramePr>
        <p:xfrm>
          <a:off x="334963" y="154305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01984">
                  <a:extLst>
                    <a:ext uri="{9D8B030D-6E8A-4147-A177-3AD203B41FA5}">
                      <a16:colId xmlns:a16="http://schemas.microsoft.com/office/drawing/2014/main" val="20001"/>
                    </a:ext>
                  </a:extLst>
                </a:gridCol>
                <a:gridCol w="2012816">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5.08</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5842" name="Slide Number Placeholder 5"/>
          <p:cNvSpPr>
            <a:spLocks noGrp="1"/>
          </p:cNvSpPr>
          <p:nvPr>
            <p:ph type="sldNum" sz="quarter" idx="4294967295"/>
          </p:nvPr>
        </p:nvSpPr>
        <p:spPr>
          <a:xfrm>
            <a:off x="7239000" y="6248400"/>
            <a:ext cx="1905000" cy="457200"/>
          </a:xfrm>
          <a:prstGeom prst="rect">
            <a:avLst/>
          </a:prstGeom>
          <a:noFill/>
        </p:spPr>
        <p:txBody>
          <a:bodyPr/>
          <a:lstStyle/>
          <a:p>
            <a:fld id="{2FF971C3-B4E4-4F67-A1DB-474DDCADF971}" type="slidenum">
              <a:rPr lang="en-US" smtClean="0"/>
              <a:pPr/>
              <a:t>2</a:t>
            </a:fld>
            <a:endParaRPr lang="en-US"/>
          </a:p>
        </p:txBody>
      </p:sp>
      <p:sp>
        <p:nvSpPr>
          <p:cNvPr id="35862" name="Text Box 21"/>
          <p:cNvSpPr txBox="1">
            <a:spLocks noChangeArrowheads="1"/>
          </p:cNvSpPr>
          <p:nvPr/>
        </p:nvSpPr>
        <p:spPr bwMode="auto">
          <a:xfrm>
            <a:off x="2347913" y="4736710"/>
            <a:ext cx="6248400" cy="427037"/>
          </a:xfrm>
          <a:prstGeom prst="rect">
            <a:avLst/>
          </a:prstGeom>
          <a:noFill/>
          <a:ln w="9525" algn="ctr">
            <a:noFill/>
            <a:miter lim="800000"/>
            <a:headEnd/>
            <a:tailEnd/>
          </a:ln>
        </p:spPr>
        <p:txBody>
          <a:bodyPr>
            <a:spAutoFit/>
          </a:bodyPr>
          <a:lstStyle/>
          <a:p>
            <a:pPr eaLnBrk="0" hangingPunct="0"/>
            <a:r>
              <a:rPr lang="en-US" dirty="0"/>
              <a:t>Measures the control of expenses relative to revenues</a:t>
            </a:r>
          </a:p>
        </p:txBody>
      </p:sp>
      <p:sp>
        <p:nvSpPr>
          <p:cNvPr id="35863" name="Text Box 22"/>
          <p:cNvSpPr txBox="1">
            <a:spLocks noChangeArrowheads="1"/>
          </p:cNvSpPr>
          <p:nvPr/>
        </p:nvSpPr>
        <p:spPr bwMode="auto">
          <a:xfrm>
            <a:off x="270668" y="3845815"/>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35864" name="Text Box 23"/>
          <p:cNvSpPr txBox="1">
            <a:spLocks noChangeArrowheads="1"/>
          </p:cNvSpPr>
          <p:nvPr/>
        </p:nvSpPr>
        <p:spPr bwMode="auto">
          <a:xfrm>
            <a:off x="53975" y="4731286"/>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280B369-2698-9373-2300-3A9379000173}"/>
                  </a:ext>
                </a:extLst>
              </p:cNvPr>
              <p:cNvSpPr txBox="1"/>
              <p:nvPr/>
            </p:nvSpPr>
            <p:spPr>
              <a:xfrm>
                <a:off x="2376600" y="3746180"/>
                <a:ext cx="1630254" cy="643318"/>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income</m:t>
                          </m:r>
                        </m:num>
                        <m:den>
                          <m:r>
                            <m:rPr>
                              <m:nor/>
                            </m:rPr>
                            <a:rPr lang="en-US" b="0" i="0" smtClean="0">
                              <a:latin typeface="Times New Roman" panose="02020603050405020304" pitchFamily="18" charset="0"/>
                              <a:cs typeface="Times New Roman" panose="02020603050405020304" pitchFamily="18" charset="0"/>
                            </a:rPr>
                            <m:t>Total revenue</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D280B369-2698-9373-2300-3A9379000173}"/>
                  </a:ext>
                </a:extLst>
              </p:cNvPr>
              <p:cNvSpPr txBox="1">
                <a:spLocks noRot="1" noChangeAspect="1" noMove="1" noResize="1" noEditPoints="1" noAdjustHandles="1" noChangeArrowheads="1" noChangeShapeType="1" noTextEdit="1"/>
              </p:cNvSpPr>
              <p:nvPr/>
            </p:nvSpPr>
            <p:spPr>
              <a:xfrm>
                <a:off x="2376600" y="3746180"/>
                <a:ext cx="1630254" cy="643318"/>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ctrTitle"/>
          </p:nvPr>
        </p:nvSpPr>
        <p:spPr/>
        <p:txBody>
          <a:bodyPr/>
          <a:lstStyle/>
          <a:p>
            <a:pPr eaLnBrk="1" hangingPunct="1"/>
            <a:r>
              <a:rPr lang="en-US" sz="3600" dirty="0"/>
              <a:t>Profitability: Cash Flow Margin</a:t>
            </a:r>
          </a:p>
        </p:txBody>
      </p:sp>
      <p:sp>
        <p:nvSpPr>
          <p:cNvPr id="36866" name="Slide Number Placeholder 5"/>
          <p:cNvSpPr>
            <a:spLocks noGrp="1"/>
          </p:cNvSpPr>
          <p:nvPr>
            <p:ph type="sldNum" sz="quarter" idx="4294967295"/>
          </p:nvPr>
        </p:nvSpPr>
        <p:spPr>
          <a:xfrm>
            <a:off x="7239000" y="6248400"/>
            <a:ext cx="1905000" cy="457200"/>
          </a:xfrm>
          <a:prstGeom prst="rect">
            <a:avLst/>
          </a:prstGeom>
          <a:noFill/>
        </p:spPr>
        <p:txBody>
          <a:bodyPr/>
          <a:lstStyle/>
          <a:p>
            <a:fld id="{AC0441C4-150E-4F19-B32E-BA3F9E9E73A6}" type="slidenum">
              <a:rPr lang="en-US" smtClean="0"/>
              <a:pPr/>
              <a:t>3</a:t>
            </a:fld>
            <a:endParaRPr lang="en-US"/>
          </a:p>
        </p:txBody>
      </p:sp>
      <p:sp>
        <p:nvSpPr>
          <p:cNvPr id="36886" name="Text Box 21"/>
          <p:cNvSpPr txBox="1">
            <a:spLocks noChangeArrowheads="1"/>
          </p:cNvSpPr>
          <p:nvPr/>
        </p:nvSpPr>
        <p:spPr bwMode="auto">
          <a:xfrm>
            <a:off x="2667000" y="4983799"/>
            <a:ext cx="5029200" cy="762000"/>
          </a:xfrm>
          <a:prstGeom prst="rect">
            <a:avLst/>
          </a:prstGeom>
          <a:noFill/>
          <a:ln w="9525" algn="ctr">
            <a:noFill/>
            <a:miter lim="800000"/>
            <a:headEnd/>
            <a:tailEnd/>
          </a:ln>
        </p:spPr>
        <p:txBody>
          <a:bodyPr>
            <a:spAutoFit/>
          </a:bodyPr>
          <a:lstStyle/>
          <a:p>
            <a:pPr eaLnBrk="0" hangingPunct="0"/>
            <a:r>
              <a:rPr lang="en-US" dirty="0"/>
              <a:t>Measures the ability to generate cash flow from providing patient care services</a:t>
            </a:r>
          </a:p>
        </p:txBody>
      </p:sp>
      <p:sp>
        <p:nvSpPr>
          <p:cNvPr id="36887" name="Text Box 22"/>
          <p:cNvSpPr txBox="1">
            <a:spLocks noChangeArrowheads="1"/>
          </p:cNvSpPr>
          <p:nvPr/>
        </p:nvSpPr>
        <p:spPr bwMode="auto">
          <a:xfrm>
            <a:off x="38868" y="3650543"/>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36888" name="Text Box 23"/>
          <p:cNvSpPr txBox="1">
            <a:spLocks noChangeArrowheads="1"/>
          </p:cNvSpPr>
          <p:nvPr/>
        </p:nvSpPr>
        <p:spPr bwMode="auto">
          <a:xfrm>
            <a:off x="205147" y="5140062"/>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79023D55-CEEE-C240-996B-D3A33C5EFA12}"/>
              </a:ext>
            </a:extLst>
          </p:cNvPr>
          <p:cNvGraphicFramePr>
            <a:graphicFrameLocks/>
          </p:cNvGraphicFramePr>
          <p:nvPr>
            <p:extLst>
              <p:ext uri="{D42A27DB-BD31-4B8C-83A1-F6EECF244321}">
                <p14:modId xmlns:p14="http://schemas.microsoft.com/office/powerpoint/2010/main" val="1900367812"/>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6.76</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3F0B9F9-55DB-F939-8FAF-1271FC94D8FB}"/>
                  </a:ext>
                </a:extLst>
              </p:cNvPr>
              <p:cNvSpPr txBox="1"/>
              <p:nvPr/>
            </p:nvSpPr>
            <p:spPr>
              <a:xfrm>
                <a:off x="1434292" y="3226778"/>
                <a:ext cx="7494616" cy="1336200"/>
              </a:xfrm>
              <a:prstGeom prst="rect">
                <a:avLst/>
              </a:prstGeom>
              <a:noFill/>
            </p:spPr>
            <p:txBody>
              <a:bodyPr wrap="none" lIns="0" tIns="0" rIns="0" bIns="0" rtlCol="0">
                <a:spAutoFit/>
              </a:bodyPr>
              <a:lstStyle/>
              <a:p>
                <a:pPr/>
                <a14:m>
                  <m:oMathPara xmlns:m="http://schemas.openxmlformats.org/officeDocument/2006/math">
                    <m:oMath>
                      <m:f>
                        <m:fPr>
                          <m:ctrlPr>
                            <a:rPr lang="en-US" b="0" i="1" smtClean="0">
                              <a:latin typeface="Cambria Math" panose="02040503050406030204" pitchFamily="18" charset="0"/>
                            </a:rPr>
                          </m:ctrlPr>
                        </m:fPr>
                        <m:num>
                          <m:eqArr>
                            <m:eqArrPr>
                              <m:ctrlPr>
                                <a:rPr lang="en-US" b="0" i="1" smtClean="0">
                                  <a:latin typeface="Cambria Math" panose="02040503050406030204" pitchFamily="18" charset="0"/>
                                </a:rPr>
                              </m:ctrlPr>
                            </m:eqArrPr>
                            <m:e>
                              <m:r>
                                <m:rPr>
                                  <m:nor/>
                                </m:rPr>
                                <a:rPr lang="en-US" b="0" i="0" smtClean="0">
                                  <a:cs typeface="Times" panose="02020603050405020304" pitchFamily="18" charset="0"/>
                                </a:rPr>
                                <m:t>Net income</m:t>
                              </m:r>
                              <m:r>
                                <a:rPr lang="en-US" b="0" i="1" smtClean="0">
                                  <a:latin typeface="Cambria Math" panose="02040503050406030204" pitchFamily="18" charset="0"/>
                                  <a:cs typeface="Times New Roman" panose="02020603050405020304" pitchFamily="18" charset="0"/>
                                </a:rPr>
                                <m:t> </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 </m:t>
                              </m:r>
                              <m:r>
                                <m:rPr>
                                  <m:nor/>
                                </m:rPr>
                                <a:rPr lang="en-US" b="0" i="0" smtClean="0">
                                  <a:ea typeface="Cambria Math" panose="02040503050406030204" pitchFamily="18" charset="0"/>
                                  <a:cs typeface="Times" panose="02020603050405020304" pitchFamily="18" charset="0"/>
                                </a:rPr>
                                <m:t>(Contributions, investments, and appropriations</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e>
                            <m:e>
                              <m:r>
                                <m:rPr>
                                  <m:nor/>
                                </m:rPr>
                                <a:rPr lang="en-US" b="0" i="0" smtClean="0">
                                  <a:ea typeface="Cambria Math" panose="02040503050406030204" pitchFamily="18" charset="0"/>
                                  <a:cs typeface="Times" panose="02020603050405020304" pitchFamily="18" charset="0"/>
                                </a:rPr>
                                <m:t>Depreciation expense</m:t>
                              </m:r>
                              <m:r>
                                <a:rPr lang="en-US" i="1">
                                  <a:latin typeface="Cambria Math" panose="02040503050406030204" pitchFamily="18" charset="0"/>
                                  <a:ea typeface="Cambria Math" panose="02040503050406030204" pitchFamily="18" charset="0"/>
                                  <a:cs typeface="Times New Roman" panose="02020603050405020304" pitchFamily="18" charset="0"/>
                                </a:rPr>
                                <m:t>+</m:t>
                              </m:r>
                              <m:r>
                                <m:rPr>
                                  <m:nor/>
                                </m:rPr>
                                <a:rPr lang="en-US" b="0" i="0" smtClean="0">
                                  <a:ea typeface="Cambria Math" panose="02040503050406030204" pitchFamily="18" charset="0"/>
                                  <a:cs typeface="Times" panose="02020603050405020304" pitchFamily="18" charset="0"/>
                                </a:rPr>
                                <m:t>Interest expense)</m:t>
                              </m:r>
                            </m:e>
                          </m:eqArr>
                        </m:num>
                        <m:den>
                          <m:eqArr>
                            <m:eqArrPr>
                              <m:ctrlPr>
                                <a:rPr lang="en-US" b="0" i="1" smtClean="0">
                                  <a:latin typeface="Cambria Math" panose="02040503050406030204" pitchFamily="18" charset="0"/>
                                </a:rPr>
                              </m:ctrlPr>
                            </m:eqArrPr>
                            <m:e>
                              <m:r>
                                <m:rPr>
                                  <m:nor/>
                                </m:rPr>
                                <a:rPr lang="en-US" b="0" i="0" smtClean="0">
                                  <a:cs typeface="Times" panose="02020603050405020304" pitchFamily="18" charset="0"/>
                                </a:rPr>
                                <m:t>Net patient revenue</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b="0" i="0" smtClean="0">
                                  <a:ea typeface="Cambria Math" panose="02040503050406030204" pitchFamily="18" charset="0"/>
                                  <a:cs typeface="Times" panose="02020603050405020304" pitchFamily="18" charset="0"/>
                                </a:rPr>
                                <m:t>Other income</m:t>
                              </m:r>
                              <m:r>
                                <a:rPr lang="en-US" b="0" i="1" smtClean="0">
                                  <a:latin typeface="Cambria Math" panose="02040503050406030204" pitchFamily="18" charset="0"/>
                                  <a:ea typeface="Cambria Math" panose="02040503050406030204" pitchFamily="18" charset="0"/>
                                  <a:cs typeface="Times New Roman" panose="02020603050405020304" pitchFamily="18" charset="0"/>
                                </a:rPr>
                                <m:t> −</m:t>
                              </m:r>
                            </m:e>
                            <m:e>
                              <m:r>
                                <m:rPr>
                                  <m:nor/>
                                </m:rPr>
                                <a:rPr lang="en-US" b="0" i="0" smtClean="0">
                                  <a:ea typeface="Cambria Math" panose="02040503050406030204" pitchFamily="18" charset="0"/>
                                  <a:cs typeface="Times" panose="02020603050405020304" pitchFamily="18" charset="0"/>
                                </a:rPr>
                                <m:t>Contributions, investments, and appropriations</m:t>
                              </m:r>
                            </m:e>
                          </m:eqAr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C3F0B9F9-55DB-F939-8FAF-1271FC94D8FB}"/>
                  </a:ext>
                </a:extLst>
              </p:cNvPr>
              <p:cNvSpPr txBox="1">
                <a:spLocks noRot="1" noChangeAspect="1" noMove="1" noResize="1" noEditPoints="1" noAdjustHandles="1" noChangeArrowheads="1" noChangeShapeType="1" noTextEdit="1"/>
              </p:cNvSpPr>
              <p:nvPr/>
            </p:nvSpPr>
            <p:spPr>
              <a:xfrm>
                <a:off x="1434292" y="3226778"/>
                <a:ext cx="7494616" cy="1336200"/>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ctrTitle"/>
          </p:nvPr>
        </p:nvSpPr>
        <p:spPr/>
        <p:txBody>
          <a:bodyPr/>
          <a:lstStyle/>
          <a:p>
            <a:pPr eaLnBrk="1" hangingPunct="1"/>
            <a:r>
              <a:rPr lang="en-US" sz="3600" dirty="0"/>
              <a:t>Profitability: Return on Equity</a:t>
            </a:r>
          </a:p>
        </p:txBody>
      </p:sp>
      <p:sp>
        <p:nvSpPr>
          <p:cNvPr id="37890" name="Slide Number Placeholder 5"/>
          <p:cNvSpPr>
            <a:spLocks noGrp="1"/>
          </p:cNvSpPr>
          <p:nvPr>
            <p:ph type="sldNum" sz="quarter" idx="4294967295"/>
          </p:nvPr>
        </p:nvSpPr>
        <p:spPr>
          <a:xfrm>
            <a:off x="7239000" y="6248400"/>
            <a:ext cx="1905000" cy="457200"/>
          </a:xfrm>
          <a:prstGeom prst="rect">
            <a:avLst/>
          </a:prstGeom>
          <a:noFill/>
        </p:spPr>
        <p:txBody>
          <a:bodyPr/>
          <a:lstStyle/>
          <a:p>
            <a:fld id="{4EE4F8AF-0531-4929-85FB-9446ECC2AE75}" type="slidenum">
              <a:rPr lang="en-US" smtClean="0"/>
              <a:pPr/>
              <a:t>4</a:t>
            </a:fld>
            <a:endParaRPr lang="en-US"/>
          </a:p>
        </p:txBody>
      </p:sp>
      <p:sp>
        <p:nvSpPr>
          <p:cNvPr id="37910" name="Text Box 21"/>
          <p:cNvSpPr txBox="1">
            <a:spLocks noChangeArrowheads="1"/>
          </p:cNvSpPr>
          <p:nvPr/>
        </p:nvSpPr>
        <p:spPr bwMode="auto">
          <a:xfrm>
            <a:off x="2593769" y="4388645"/>
            <a:ext cx="4267200" cy="769441"/>
          </a:xfrm>
          <a:prstGeom prst="rect">
            <a:avLst/>
          </a:prstGeom>
          <a:noFill/>
          <a:ln w="9525" algn="ctr">
            <a:noFill/>
            <a:miter lim="800000"/>
            <a:headEnd/>
            <a:tailEnd/>
          </a:ln>
        </p:spPr>
        <p:txBody>
          <a:bodyPr>
            <a:spAutoFit/>
          </a:bodyPr>
          <a:lstStyle/>
          <a:p>
            <a:pPr eaLnBrk="0" hangingPunct="0"/>
            <a:r>
              <a:rPr lang="en-US" dirty="0"/>
              <a:t>Measures the net income generated by equity investment (net assets)</a:t>
            </a:r>
          </a:p>
        </p:txBody>
      </p:sp>
      <p:sp>
        <p:nvSpPr>
          <p:cNvPr id="37911" name="Text Box 22"/>
          <p:cNvSpPr txBox="1">
            <a:spLocks noChangeArrowheads="1"/>
          </p:cNvSpPr>
          <p:nvPr/>
        </p:nvSpPr>
        <p:spPr bwMode="auto">
          <a:xfrm>
            <a:off x="814388" y="3440360"/>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37912" name="Text Box 23"/>
          <p:cNvSpPr txBox="1">
            <a:spLocks noChangeArrowheads="1"/>
          </p:cNvSpPr>
          <p:nvPr/>
        </p:nvSpPr>
        <p:spPr bwMode="auto">
          <a:xfrm>
            <a:off x="533400" y="4487603"/>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2B194248-3DE3-7743-92CA-3F492B951BBA}"/>
              </a:ext>
            </a:extLst>
          </p:cNvPr>
          <p:cNvGraphicFramePr>
            <a:graphicFrameLocks/>
          </p:cNvGraphicFramePr>
          <p:nvPr>
            <p:extLst>
              <p:ext uri="{D42A27DB-BD31-4B8C-83A1-F6EECF244321}">
                <p14:modId xmlns:p14="http://schemas.microsoft.com/office/powerpoint/2010/main" val="2395868533"/>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8.25</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FA5860F-8379-815C-15C9-E265D495848D}"/>
                  </a:ext>
                </a:extLst>
              </p:cNvPr>
              <p:cNvSpPr txBox="1"/>
              <p:nvPr/>
            </p:nvSpPr>
            <p:spPr>
              <a:xfrm>
                <a:off x="2743200" y="3338296"/>
                <a:ext cx="1378583" cy="643318"/>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income</m:t>
                          </m:r>
                        </m:num>
                        <m:den>
                          <m:r>
                            <m:rPr>
                              <m:nor/>
                            </m:rPr>
                            <a:rPr lang="en-US" b="0" i="0" smtClean="0">
                              <a:latin typeface="Times New Roman" panose="02020603050405020304" pitchFamily="18" charset="0"/>
                              <a:cs typeface="Times New Roman" panose="02020603050405020304" pitchFamily="18" charset="0"/>
                            </a:rPr>
                            <m:t>Net assets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DFA5860F-8379-815C-15C9-E265D495848D}"/>
                  </a:ext>
                </a:extLst>
              </p:cNvPr>
              <p:cNvSpPr txBox="1">
                <a:spLocks noRot="1" noChangeAspect="1" noMove="1" noResize="1" noEditPoints="1" noAdjustHandles="1" noChangeArrowheads="1" noChangeShapeType="1" noTextEdit="1"/>
              </p:cNvSpPr>
              <p:nvPr/>
            </p:nvSpPr>
            <p:spPr>
              <a:xfrm>
                <a:off x="2743200" y="3338296"/>
                <a:ext cx="1378583" cy="643318"/>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ctrTitle"/>
          </p:nvPr>
        </p:nvSpPr>
        <p:spPr/>
        <p:txBody>
          <a:bodyPr/>
          <a:lstStyle/>
          <a:p>
            <a:pPr eaLnBrk="1" hangingPunct="1"/>
            <a:r>
              <a:rPr lang="en-US" sz="3600" dirty="0"/>
              <a:t>Profitability: Operating Margin</a:t>
            </a:r>
          </a:p>
        </p:txBody>
      </p:sp>
      <p:sp>
        <p:nvSpPr>
          <p:cNvPr id="38914" name="Slide Number Placeholder 5"/>
          <p:cNvSpPr>
            <a:spLocks noGrp="1"/>
          </p:cNvSpPr>
          <p:nvPr>
            <p:ph type="sldNum" sz="quarter" idx="4294967295"/>
          </p:nvPr>
        </p:nvSpPr>
        <p:spPr>
          <a:xfrm>
            <a:off x="7239000" y="6248400"/>
            <a:ext cx="1905000" cy="457200"/>
          </a:xfrm>
          <a:prstGeom prst="rect">
            <a:avLst/>
          </a:prstGeom>
          <a:noFill/>
        </p:spPr>
        <p:txBody>
          <a:bodyPr/>
          <a:lstStyle/>
          <a:p>
            <a:fld id="{088C65E5-672A-47FF-BE44-C08093D7382C}" type="slidenum">
              <a:rPr lang="en-US" smtClean="0"/>
              <a:pPr/>
              <a:t>5</a:t>
            </a:fld>
            <a:endParaRPr lang="en-US"/>
          </a:p>
        </p:txBody>
      </p:sp>
      <p:sp>
        <p:nvSpPr>
          <p:cNvPr id="38934" name="Text Box 21"/>
          <p:cNvSpPr txBox="1">
            <a:spLocks noChangeArrowheads="1"/>
          </p:cNvSpPr>
          <p:nvPr/>
        </p:nvSpPr>
        <p:spPr bwMode="auto">
          <a:xfrm>
            <a:off x="2354283" y="4536117"/>
            <a:ext cx="6248400" cy="769937"/>
          </a:xfrm>
          <a:prstGeom prst="rect">
            <a:avLst/>
          </a:prstGeom>
          <a:noFill/>
          <a:ln w="9525" algn="ctr">
            <a:noFill/>
            <a:miter lim="800000"/>
            <a:headEnd/>
            <a:tailEnd/>
          </a:ln>
        </p:spPr>
        <p:txBody>
          <a:bodyPr>
            <a:spAutoFit/>
          </a:bodyPr>
          <a:lstStyle/>
          <a:p>
            <a:pPr eaLnBrk="0" hangingPunct="0"/>
            <a:r>
              <a:rPr lang="en-US" dirty="0"/>
              <a:t>Measures the control of operating expenses relative to operating revenues</a:t>
            </a:r>
          </a:p>
        </p:txBody>
      </p:sp>
      <p:sp>
        <p:nvSpPr>
          <p:cNvPr id="38935" name="Text Box 22"/>
          <p:cNvSpPr txBox="1">
            <a:spLocks noChangeArrowheads="1"/>
          </p:cNvSpPr>
          <p:nvPr/>
        </p:nvSpPr>
        <p:spPr bwMode="auto">
          <a:xfrm>
            <a:off x="121990" y="3573665"/>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38936" name="Text Box 23"/>
          <p:cNvSpPr txBox="1">
            <a:spLocks noChangeArrowheads="1"/>
          </p:cNvSpPr>
          <p:nvPr/>
        </p:nvSpPr>
        <p:spPr bwMode="auto">
          <a:xfrm>
            <a:off x="121990" y="4678362"/>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E08DE481-683C-F042-A7FF-1D16EBFE7B4B}"/>
              </a:ext>
            </a:extLst>
          </p:cNvPr>
          <p:cNvGraphicFramePr>
            <a:graphicFrameLocks/>
          </p:cNvGraphicFramePr>
          <p:nvPr>
            <p:extLst>
              <p:ext uri="{D42A27DB-BD31-4B8C-83A1-F6EECF244321}">
                <p14:modId xmlns:p14="http://schemas.microsoft.com/office/powerpoint/2010/main" val="3346251069"/>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1.99</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0584080-A414-81B7-2463-75773A4A7ECC}"/>
                  </a:ext>
                </a:extLst>
              </p:cNvPr>
              <p:cNvSpPr txBox="1"/>
              <p:nvPr/>
            </p:nvSpPr>
            <p:spPr>
              <a:xfrm>
                <a:off x="1575291" y="3354055"/>
                <a:ext cx="7446719" cy="699807"/>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patient revenue</m:t>
                          </m:r>
                          <m:r>
                            <a:rPr lang="en-US" i="1">
                              <a:latin typeface="Cambria Math" panose="02040503050406030204" pitchFamily="18" charset="0"/>
                              <a:ea typeface="Cambria Math" panose="02040503050406030204" pitchFamily="18" charset="0"/>
                              <a:cs typeface="Times New Roman" panose="02020603050405020304" pitchFamily="18" charset="0"/>
                            </a:rPr>
                            <m:t>+</m:t>
                          </m:r>
                          <m:r>
                            <m:rPr>
                              <m:nor/>
                            </m:rPr>
                            <a:rPr lang="en-US" b="0" i="0" smtClean="0">
                              <a:latin typeface="Times New Roman" panose="02020603050405020304" pitchFamily="18" charset="0"/>
                              <a:cs typeface="Times New Roman" panose="02020603050405020304" pitchFamily="18" charset="0"/>
                            </a:rPr>
                            <m:t>Other revenue</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b="0" i="0" smtClean="0">
                              <a:latin typeface="Times New Roman" panose="02020603050405020304" pitchFamily="18" charset="0"/>
                              <a:cs typeface="Times New Roman" panose="02020603050405020304" pitchFamily="18" charset="0"/>
                            </a:rPr>
                            <m:t>Total operating expenses </m:t>
                          </m:r>
                        </m:num>
                        <m:den>
                          <m:r>
                            <m:rPr>
                              <m:nor/>
                            </m:rPr>
                            <a:rPr lang="en-US" b="0" i="0" smtClean="0">
                              <a:latin typeface="Times New Roman" panose="02020603050405020304" pitchFamily="18" charset="0"/>
                              <a:cs typeface="Times New Roman" panose="02020603050405020304" pitchFamily="18" charset="0"/>
                            </a:rPr>
                            <m:t>Net patient revenue</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b="0" i="0" smtClean="0">
                              <a:latin typeface="Times New Roman" panose="02020603050405020304" pitchFamily="18" charset="0"/>
                              <a:cs typeface="Times New Roman" panose="02020603050405020304" pitchFamily="18" charset="0"/>
                            </a:rPr>
                            <m:t>Other revenue</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30584080-A414-81B7-2463-75773A4A7ECC}"/>
                  </a:ext>
                </a:extLst>
              </p:cNvPr>
              <p:cNvSpPr txBox="1">
                <a:spLocks noRot="1" noChangeAspect="1" noMove="1" noResize="1" noEditPoints="1" noAdjustHandles="1" noChangeArrowheads="1" noChangeShapeType="1" noTextEdit="1"/>
              </p:cNvSpPr>
              <p:nvPr/>
            </p:nvSpPr>
            <p:spPr>
              <a:xfrm>
                <a:off x="1575291" y="3354055"/>
                <a:ext cx="7446719" cy="699807"/>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ctrTitle"/>
          </p:nvPr>
        </p:nvSpPr>
        <p:spPr/>
        <p:txBody>
          <a:bodyPr/>
          <a:lstStyle/>
          <a:p>
            <a:pPr eaLnBrk="1" hangingPunct="1"/>
            <a:r>
              <a:rPr lang="en-US" sz="3600" dirty="0"/>
              <a:t>Liquidity: Current Ratio</a:t>
            </a:r>
          </a:p>
        </p:txBody>
      </p:sp>
      <p:sp>
        <p:nvSpPr>
          <p:cNvPr id="39938" name="Slide Number Placeholder 5"/>
          <p:cNvSpPr>
            <a:spLocks noGrp="1"/>
          </p:cNvSpPr>
          <p:nvPr>
            <p:ph type="sldNum" sz="quarter" idx="4294967295"/>
          </p:nvPr>
        </p:nvSpPr>
        <p:spPr>
          <a:xfrm>
            <a:off x="7239000" y="6248400"/>
            <a:ext cx="1905000" cy="457200"/>
          </a:xfrm>
          <a:prstGeom prst="rect">
            <a:avLst/>
          </a:prstGeom>
          <a:noFill/>
        </p:spPr>
        <p:txBody>
          <a:bodyPr/>
          <a:lstStyle/>
          <a:p>
            <a:fld id="{EB952B5C-E2DB-48C5-A5F1-53A6198B441E}" type="slidenum">
              <a:rPr lang="en-US" smtClean="0"/>
              <a:pPr/>
              <a:t>6</a:t>
            </a:fld>
            <a:endParaRPr lang="en-US"/>
          </a:p>
        </p:txBody>
      </p:sp>
      <p:sp>
        <p:nvSpPr>
          <p:cNvPr id="39958" name="Text Box 21"/>
          <p:cNvSpPr txBox="1">
            <a:spLocks noChangeArrowheads="1"/>
          </p:cNvSpPr>
          <p:nvPr/>
        </p:nvSpPr>
        <p:spPr bwMode="auto">
          <a:xfrm>
            <a:off x="2628405" y="4603390"/>
            <a:ext cx="6172200" cy="762000"/>
          </a:xfrm>
          <a:prstGeom prst="rect">
            <a:avLst/>
          </a:prstGeom>
          <a:noFill/>
          <a:ln w="9525" algn="ctr">
            <a:noFill/>
            <a:miter lim="800000"/>
            <a:headEnd/>
            <a:tailEnd/>
          </a:ln>
        </p:spPr>
        <p:txBody>
          <a:bodyPr>
            <a:spAutoFit/>
          </a:bodyPr>
          <a:lstStyle/>
          <a:p>
            <a:pPr eaLnBrk="0" hangingPunct="0"/>
            <a:r>
              <a:rPr lang="en-US" dirty="0"/>
              <a:t>Measures the number of times short-term obligations can be paid using short-term assets</a:t>
            </a:r>
          </a:p>
        </p:txBody>
      </p:sp>
      <p:sp>
        <p:nvSpPr>
          <p:cNvPr id="39959" name="Text Box 22"/>
          <p:cNvSpPr txBox="1">
            <a:spLocks noChangeArrowheads="1"/>
          </p:cNvSpPr>
          <p:nvPr/>
        </p:nvSpPr>
        <p:spPr bwMode="auto">
          <a:xfrm>
            <a:off x="446700" y="3536694"/>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39960" name="Text Box 23"/>
          <p:cNvSpPr txBox="1">
            <a:spLocks noChangeArrowheads="1"/>
          </p:cNvSpPr>
          <p:nvPr/>
        </p:nvSpPr>
        <p:spPr bwMode="auto">
          <a:xfrm>
            <a:off x="381000" y="4770871"/>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7C092E81-5F5D-3540-B525-1F77AE9B60A5}"/>
              </a:ext>
            </a:extLst>
          </p:cNvPr>
          <p:cNvGraphicFramePr>
            <a:graphicFrameLocks/>
          </p:cNvGraphicFramePr>
          <p:nvPr>
            <p:extLst>
              <p:ext uri="{D42A27DB-BD31-4B8C-83A1-F6EECF244321}">
                <p14:modId xmlns:p14="http://schemas.microsoft.com/office/powerpoint/2010/main" val="342352773"/>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200" b="0" i="0" u="none" strike="noStrike" cap="none" normalizeH="0" baseline="0" dirty="0">
                          <a:ln>
                            <a:noFill/>
                          </a:ln>
                          <a:solidFill>
                            <a:schemeClr val="tx1"/>
                          </a:solidFill>
                          <a:effectLst/>
                          <a:latin typeface="Times" pitchFamily="18" charset="0"/>
                        </a:rPr>
                        <a:t>2.88</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03ED63F-3F78-E151-87DF-1A2DB2F73AE1}"/>
                  </a:ext>
                </a:extLst>
              </p:cNvPr>
              <p:cNvSpPr txBox="1"/>
              <p:nvPr/>
            </p:nvSpPr>
            <p:spPr>
              <a:xfrm>
                <a:off x="2631094" y="3473098"/>
                <a:ext cx="2053447" cy="638893"/>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Current assets</m:t>
                          </m:r>
                        </m:num>
                        <m:den>
                          <m:r>
                            <m:rPr>
                              <m:nor/>
                            </m:rPr>
                            <a:rPr lang="en-US" b="0" i="0" smtClean="0">
                              <a:latin typeface="Times New Roman" panose="02020603050405020304" pitchFamily="18" charset="0"/>
                              <a:cs typeface="Times New Roman" panose="02020603050405020304" pitchFamily="18" charset="0"/>
                            </a:rPr>
                            <m:t>Current liabilities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C03ED63F-3F78-E151-87DF-1A2DB2F73AE1}"/>
                  </a:ext>
                </a:extLst>
              </p:cNvPr>
              <p:cNvSpPr txBox="1">
                <a:spLocks noRot="1" noChangeAspect="1" noMove="1" noResize="1" noEditPoints="1" noAdjustHandles="1" noChangeArrowheads="1" noChangeShapeType="1" noTextEdit="1"/>
              </p:cNvSpPr>
              <p:nvPr/>
            </p:nvSpPr>
            <p:spPr>
              <a:xfrm>
                <a:off x="2631094" y="3473098"/>
                <a:ext cx="2053447" cy="638893"/>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ctrTitle"/>
          </p:nvPr>
        </p:nvSpPr>
        <p:spPr/>
        <p:txBody>
          <a:bodyPr/>
          <a:lstStyle/>
          <a:p>
            <a:pPr eaLnBrk="1" hangingPunct="1"/>
            <a:r>
              <a:rPr lang="en-US" sz="3600" dirty="0"/>
              <a:t>Liquidity: Days Cash on Hand</a:t>
            </a:r>
          </a:p>
        </p:txBody>
      </p:sp>
      <p:sp>
        <p:nvSpPr>
          <p:cNvPr id="40962" name="Slide Number Placeholder 5"/>
          <p:cNvSpPr>
            <a:spLocks noGrp="1"/>
          </p:cNvSpPr>
          <p:nvPr>
            <p:ph type="sldNum" sz="quarter" idx="4294967295"/>
          </p:nvPr>
        </p:nvSpPr>
        <p:spPr>
          <a:xfrm>
            <a:off x="7239000" y="6248400"/>
            <a:ext cx="1905000" cy="457200"/>
          </a:xfrm>
          <a:prstGeom prst="rect">
            <a:avLst/>
          </a:prstGeom>
          <a:noFill/>
        </p:spPr>
        <p:txBody>
          <a:bodyPr/>
          <a:lstStyle/>
          <a:p>
            <a:fld id="{5B6316A0-DEB0-4206-931C-21728B0EDE0F}" type="slidenum">
              <a:rPr lang="en-US" smtClean="0"/>
              <a:pPr/>
              <a:t>7</a:t>
            </a:fld>
            <a:endParaRPr lang="en-US"/>
          </a:p>
        </p:txBody>
      </p:sp>
      <p:sp>
        <p:nvSpPr>
          <p:cNvPr id="40982" name="Text Box 21"/>
          <p:cNvSpPr txBox="1">
            <a:spLocks noChangeArrowheads="1"/>
          </p:cNvSpPr>
          <p:nvPr/>
        </p:nvSpPr>
        <p:spPr bwMode="auto">
          <a:xfrm>
            <a:off x="2564080" y="4633161"/>
            <a:ext cx="6225639" cy="762000"/>
          </a:xfrm>
          <a:prstGeom prst="rect">
            <a:avLst/>
          </a:prstGeom>
          <a:noFill/>
          <a:ln w="9525" algn="ctr">
            <a:noFill/>
            <a:miter lim="800000"/>
            <a:headEnd/>
            <a:tailEnd/>
          </a:ln>
        </p:spPr>
        <p:txBody>
          <a:bodyPr wrap="square">
            <a:spAutoFit/>
          </a:bodyPr>
          <a:lstStyle/>
          <a:p>
            <a:pPr eaLnBrk="0" hangingPunct="0"/>
            <a:r>
              <a:rPr lang="en-US" dirty="0"/>
              <a:t>Measures the number of days an organization could operate if no cash was collected or received</a:t>
            </a:r>
          </a:p>
        </p:txBody>
      </p:sp>
      <p:sp>
        <p:nvSpPr>
          <p:cNvPr id="40983" name="Text Box 22"/>
          <p:cNvSpPr txBox="1">
            <a:spLocks noChangeArrowheads="1"/>
          </p:cNvSpPr>
          <p:nvPr/>
        </p:nvSpPr>
        <p:spPr bwMode="auto">
          <a:xfrm>
            <a:off x="468215" y="3481364"/>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0984" name="Text Box 23"/>
          <p:cNvSpPr txBox="1">
            <a:spLocks noChangeArrowheads="1"/>
          </p:cNvSpPr>
          <p:nvPr/>
        </p:nvSpPr>
        <p:spPr bwMode="auto">
          <a:xfrm>
            <a:off x="382959" y="4800642"/>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6AAD58CF-C9AB-4643-B655-493ACDDEE1BA}"/>
              </a:ext>
            </a:extLst>
          </p:cNvPr>
          <p:cNvGraphicFramePr>
            <a:graphicFrameLocks/>
          </p:cNvGraphicFramePr>
          <p:nvPr>
            <p:extLst>
              <p:ext uri="{D42A27DB-BD31-4B8C-83A1-F6EECF244321}">
                <p14:modId xmlns:p14="http://schemas.microsoft.com/office/powerpoint/2010/main" val="1851836701"/>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99.19</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5D97269-6EB9-65EC-C33B-3E8959A6BDF4}"/>
                  </a:ext>
                </a:extLst>
              </p:cNvPr>
              <p:cNvSpPr txBox="1"/>
              <p:nvPr/>
            </p:nvSpPr>
            <p:spPr>
              <a:xfrm>
                <a:off x="2667000" y="3344691"/>
                <a:ext cx="5640070" cy="700385"/>
              </a:xfrm>
              <a:prstGeom prst="rect">
                <a:avLst/>
              </a:prstGeom>
              <a:noFill/>
            </p:spPr>
            <p:txBody>
              <a:bodyPr wrap="none" lIns="0" tIns="0" rIns="0" bIns="0" rtlCol="0">
                <a:spAutoFit/>
              </a:bodyPr>
              <a:lstStyle/>
              <a:p>
                <a:pPr/>
                <a14:m>
                  <m:oMathPara xmlns:m="http://schemas.openxmlformats.org/officeDocument/2006/math">
                    <m:oMathParaPr>
                      <m:jc m:val="center"/>
                    </m:oMathParaPr>
                    <m:oMath>
                      <m:f>
                        <m:fPr>
                          <m:ctrlPr>
                            <a:rPr lang="en-US" b="0" i="0" smtClean="0">
                              <a:cs typeface="Times" panose="02020603050405020304" pitchFamily="18" charset="0"/>
                            </a:rPr>
                          </m:ctrlPr>
                        </m:fPr>
                        <m:num>
                          <m:r>
                            <m:rPr>
                              <m:nor/>
                            </m:rPr>
                            <a:rPr lang="en-US" b="0" i="0" smtClean="0">
                              <a:cs typeface="Times" panose="02020603050405020304" pitchFamily="18" charset="0"/>
                            </a:rPr>
                            <m:t>Cash + </m:t>
                          </m:r>
                          <m:r>
                            <m:rPr>
                              <m:nor/>
                            </m:rPr>
                            <a:rPr lang="en-US" b="0" i="0" smtClean="0">
                              <a:ea typeface="Cambria Math" panose="02040503050406030204" pitchFamily="18" charset="0"/>
                              <a:cs typeface="Times" panose="02020603050405020304" pitchFamily="18" charset="0"/>
                            </a:rPr>
                            <m:t>Temporary investments + Investments</m:t>
                          </m:r>
                        </m:num>
                        <m:den>
                          <m:f>
                            <m:fPr>
                              <m:type m:val="lin"/>
                              <m:ctrlPr>
                                <a:rPr lang="en-US" b="0" i="0" smtClean="0">
                                  <a:cs typeface="Times" panose="02020603050405020304" pitchFamily="18" charset="0"/>
                                </a:rPr>
                              </m:ctrlPr>
                            </m:fPr>
                            <m:num>
                              <m:r>
                                <m:rPr>
                                  <m:nor/>
                                </m:rPr>
                                <a:rPr lang="en-US" b="0" i="0" smtClean="0">
                                  <a:cs typeface="Times" panose="02020603050405020304" pitchFamily="18" charset="0"/>
                                </a:rPr>
                                <m:t>(Total expenses – </m:t>
                              </m:r>
                              <m:r>
                                <m:rPr>
                                  <m:nor/>
                                </m:rPr>
                                <a:rPr lang="en-US" b="0" i="0" smtClean="0">
                                  <a:ea typeface="Cambria Math" panose="02040503050406030204" pitchFamily="18" charset="0"/>
                                  <a:cs typeface="Times" panose="02020603050405020304" pitchFamily="18" charset="0"/>
                                </a:rPr>
                                <m:t>Depreciation) </m:t>
                              </m:r>
                            </m:num>
                            <m:den>
                              <m:r>
                                <m:rPr>
                                  <m:nor/>
                                </m:rPr>
                                <a:rPr lang="en-US" b="0" i="0" smtClean="0">
                                  <a:cs typeface="Times" panose="02020603050405020304" pitchFamily="18" charset="0"/>
                                </a:rPr>
                                <m:t> Days in period</m:t>
                              </m:r>
                            </m:den>
                          </m:f>
                        </m:den>
                      </m:f>
                    </m:oMath>
                  </m:oMathPara>
                </a14:m>
                <a:endParaRPr lang="en-US" dirty="0">
                  <a:cs typeface="Times" panose="02020603050405020304" pitchFamily="18" charset="0"/>
                </a:endParaRPr>
              </a:p>
            </p:txBody>
          </p:sp>
        </mc:Choice>
        <mc:Fallback xmlns="">
          <p:sp>
            <p:nvSpPr>
              <p:cNvPr id="2" name="TextBox 1">
                <a:extLst>
                  <a:ext uri="{FF2B5EF4-FFF2-40B4-BE49-F238E27FC236}">
                    <a16:creationId xmlns:a16="http://schemas.microsoft.com/office/drawing/2014/main" id="{F5D97269-6EB9-65EC-C33B-3E8959A6BDF4}"/>
                  </a:ext>
                </a:extLst>
              </p:cNvPr>
              <p:cNvSpPr txBox="1">
                <a:spLocks noRot="1" noChangeAspect="1" noMove="1" noResize="1" noEditPoints="1" noAdjustHandles="1" noChangeArrowheads="1" noChangeShapeType="1" noTextEdit="1"/>
              </p:cNvSpPr>
              <p:nvPr/>
            </p:nvSpPr>
            <p:spPr>
              <a:xfrm>
                <a:off x="2667000" y="3344691"/>
                <a:ext cx="5640070"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ctrTitle"/>
          </p:nvPr>
        </p:nvSpPr>
        <p:spPr/>
        <p:txBody>
          <a:bodyPr/>
          <a:lstStyle/>
          <a:p>
            <a:pPr eaLnBrk="1" hangingPunct="1"/>
            <a:r>
              <a:rPr lang="en-US" sz="3200" dirty="0"/>
              <a:t>Liquidity: Days in Net Accounts Receivable</a:t>
            </a:r>
          </a:p>
        </p:txBody>
      </p:sp>
      <p:sp>
        <p:nvSpPr>
          <p:cNvPr id="41986" name="Slide Number Placeholder 5"/>
          <p:cNvSpPr>
            <a:spLocks noGrp="1"/>
          </p:cNvSpPr>
          <p:nvPr>
            <p:ph type="sldNum" sz="quarter" idx="4294967295"/>
          </p:nvPr>
        </p:nvSpPr>
        <p:spPr>
          <a:xfrm>
            <a:off x="7239000" y="6248400"/>
            <a:ext cx="1905000" cy="457200"/>
          </a:xfrm>
          <a:prstGeom prst="rect">
            <a:avLst/>
          </a:prstGeom>
          <a:noFill/>
        </p:spPr>
        <p:txBody>
          <a:bodyPr/>
          <a:lstStyle/>
          <a:p>
            <a:fld id="{E30EE9BA-6BE1-4803-B5A7-C81CFD43A66D}" type="slidenum">
              <a:rPr lang="en-US" smtClean="0"/>
              <a:pPr/>
              <a:t>8</a:t>
            </a:fld>
            <a:endParaRPr lang="en-US"/>
          </a:p>
        </p:txBody>
      </p:sp>
      <p:sp>
        <p:nvSpPr>
          <p:cNvPr id="42006" name="Text Box 21"/>
          <p:cNvSpPr txBox="1">
            <a:spLocks noChangeArrowheads="1"/>
          </p:cNvSpPr>
          <p:nvPr/>
        </p:nvSpPr>
        <p:spPr bwMode="auto">
          <a:xfrm>
            <a:off x="3194050" y="4556919"/>
            <a:ext cx="4876800" cy="762000"/>
          </a:xfrm>
          <a:prstGeom prst="rect">
            <a:avLst/>
          </a:prstGeom>
          <a:noFill/>
          <a:ln w="9525" algn="ctr">
            <a:noFill/>
            <a:miter lim="800000"/>
            <a:headEnd/>
            <a:tailEnd/>
          </a:ln>
        </p:spPr>
        <p:txBody>
          <a:bodyPr>
            <a:spAutoFit/>
          </a:bodyPr>
          <a:lstStyle/>
          <a:p>
            <a:pPr eaLnBrk="0" hangingPunct="0"/>
            <a:r>
              <a:rPr lang="en-US" dirty="0"/>
              <a:t>Measures the number of days that it takes an organization to collect its receivables</a:t>
            </a:r>
          </a:p>
        </p:txBody>
      </p:sp>
      <p:sp>
        <p:nvSpPr>
          <p:cNvPr id="42007" name="Text Box 22"/>
          <p:cNvSpPr txBox="1">
            <a:spLocks noChangeArrowheads="1"/>
          </p:cNvSpPr>
          <p:nvPr/>
        </p:nvSpPr>
        <p:spPr bwMode="auto">
          <a:xfrm>
            <a:off x="838200" y="3611562"/>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2008" name="Text Box 23"/>
          <p:cNvSpPr txBox="1">
            <a:spLocks noChangeArrowheads="1"/>
          </p:cNvSpPr>
          <p:nvPr/>
        </p:nvSpPr>
        <p:spPr bwMode="auto">
          <a:xfrm>
            <a:off x="838200" y="4678362"/>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65B9FC45-B6DF-C64D-B70E-94680D3E6116}"/>
              </a:ext>
            </a:extLst>
          </p:cNvPr>
          <p:cNvGraphicFramePr>
            <a:graphicFrameLocks/>
          </p:cNvGraphicFramePr>
          <p:nvPr>
            <p:extLst>
              <p:ext uri="{D42A27DB-BD31-4B8C-83A1-F6EECF244321}">
                <p14:modId xmlns:p14="http://schemas.microsoft.com/office/powerpoint/2010/main" val="2256298616"/>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50.18</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2C751A8-4924-76DC-4F21-CAF920F0BDD7}"/>
                  </a:ext>
                </a:extLst>
              </p:cNvPr>
              <p:cNvSpPr txBox="1"/>
              <p:nvPr/>
            </p:nvSpPr>
            <p:spPr>
              <a:xfrm>
                <a:off x="3194050" y="3431535"/>
                <a:ext cx="4410566"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patient accounts receivable</m:t>
                          </m:r>
                        </m:num>
                        <m:den>
                          <m:f>
                            <m:fPr>
                              <m:type m:val="lin"/>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patient revenue</m:t>
                              </m:r>
                              <m:r>
                                <a:rPr lang="en-US" b="0" i="1" smtClean="0">
                                  <a:latin typeface="Cambria Math" panose="02040503050406030204" pitchFamily="18" charset="0"/>
                                  <a:cs typeface="Times New Roman" panose="02020603050405020304" pitchFamily="18" charset="0"/>
                                </a:rPr>
                                <m:t> </m:t>
                              </m:r>
                            </m:num>
                            <m:den>
                              <m:r>
                                <a:rPr lang="en-US" b="0" i="1" smtClean="0">
                                  <a:latin typeface="Cambria Math" panose="02040503050406030204" pitchFamily="18" charset="0"/>
                                </a:rPr>
                                <m:t> </m:t>
                              </m:r>
                              <m:r>
                                <m:rPr>
                                  <m:nor/>
                                </m:rPr>
                                <a:rPr lang="en-US" b="0" i="0" smtClean="0">
                                  <a:latin typeface="Times New Roman" panose="02020603050405020304" pitchFamily="18" charset="0"/>
                                  <a:cs typeface="Times New Roman" panose="02020603050405020304" pitchFamily="18" charset="0"/>
                                </a:rPr>
                                <m:t>Days in period)</m:t>
                              </m:r>
                            </m:den>
                          </m:f>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22C751A8-4924-76DC-4F21-CAF920F0BDD7}"/>
                  </a:ext>
                </a:extLst>
              </p:cNvPr>
              <p:cNvSpPr txBox="1">
                <a:spLocks noRot="1" noChangeAspect="1" noMove="1" noResize="1" noEditPoints="1" noAdjustHandles="1" noChangeArrowheads="1" noChangeShapeType="1" noTextEdit="1"/>
              </p:cNvSpPr>
              <p:nvPr/>
            </p:nvSpPr>
            <p:spPr>
              <a:xfrm>
                <a:off x="3194050" y="3431535"/>
                <a:ext cx="4410566"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ctrTitle"/>
          </p:nvPr>
        </p:nvSpPr>
        <p:spPr/>
        <p:txBody>
          <a:bodyPr/>
          <a:lstStyle/>
          <a:p>
            <a:pPr eaLnBrk="1" hangingPunct="1"/>
            <a:r>
              <a:rPr lang="en-US" sz="3200" dirty="0"/>
              <a:t>Liquidity: Days in Gross Accounts Receivable</a:t>
            </a:r>
          </a:p>
        </p:txBody>
      </p:sp>
      <p:sp>
        <p:nvSpPr>
          <p:cNvPr id="41986" name="Slide Number Placeholder 5"/>
          <p:cNvSpPr>
            <a:spLocks noGrp="1"/>
          </p:cNvSpPr>
          <p:nvPr>
            <p:ph type="sldNum" sz="quarter" idx="4294967295"/>
          </p:nvPr>
        </p:nvSpPr>
        <p:spPr>
          <a:xfrm>
            <a:off x="7239000" y="6248400"/>
            <a:ext cx="1905000" cy="457200"/>
          </a:xfrm>
          <a:prstGeom prst="rect">
            <a:avLst/>
          </a:prstGeom>
          <a:noFill/>
        </p:spPr>
        <p:txBody>
          <a:bodyPr/>
          <a:lstStyle/>
          <a:p>
            <a:fld id="{E30EE9BA-6BE1-4803-B5A7-C81CFD43A66D}" type="slidenum">
              <a:rPr lang="en-US" smtClean="0"/>
              <a:pPr/>
              <a:t>9</a:t>
            </a:fld>
            <a:endParaRPr lang="en-US"/>
          </a:p>
        </p:txBody>
      </p:sp>
      <p:sp>
        <p:nvSpPr>
          <p:cNvPr id="42006" name="Text Box 21"/>
          <p:cNvSpPr txBox="1">
            <a:spLocks noChangeArrowheads="1"/>
          </p:cNvSpPr>
          <p:nvPr/>
        </p:nvSpPr>
        <p:spPr bwMode="auto">
          <a:xfrm>
            <a:off x="3194050" y="4556919"/>
            <a:ext cx="4876800" cy="769441"/>
          </a:xfrm>
          <a:prstGeom prst="rect">
            <a:avLst/>
          </a:prstGeom>
          <a:noFill/>
          <a:ln w="9525" algn="ctr">
            <a:noFill/>
            <a:miter lim="800000"/>
            <a:headEnd/>
            <a:tailEnd/>
          </a:ln>
        </p:spPr>
        <p:txBody>
          <a:bodyPr>
            <a:spAutoFit/>
          </a:bodyPr>
          <a:lstStyle/>
          <a:p>
            <a:pPr eaLnBrk="0" hangingPunct="0"/>
            <a:r>
              <a:rPr lang="en-US" dirty="0"/>
              <a:t>Measures revenue cycle performance (when compared to days in net A/R.)</a:t>
            </a:r>
          </a:p>
        </p:txBody>
      </p:sp>
      <p:sp>
        <p:nvSpPr>
          <p:cNvPr id="42007" name="Text Box 22"/>
          <p:cNvSpPr txBox="1">
            <a:spLocks noChangeArrowheads="1"/>
          </p:cNvSpPr>
          <p:nvPr/>
        </p:nvSpPr>
        <p:spPr bwMode="auto">
          <a:xfrm>
            <a:off x="838200" y="3611562"/>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2008" name="Text Box 23"/>
          <p:cNvSpPr txBox="1">
            <a:spLocks noChangeArrowheads="1"/>
          </p:cNvSpPr>
          <p:nvPr/>
        </p:nvSpPr>
        <p:spPr bwMode="auto">
          <a:xfrm>
            <a:off x="838200" y="4678362"/>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B6804521-8F38-A14A-80F6-4DB05D59AA7A}"/>
              </a:ext>
            </a:extLst>
          </p:cNvPr>
          <p:cNvGraphicFramePr>
            <a:graphicFrameLocks/>
          </p:cNvGraphicFramePr>
          <p:nvPr>
            <p:extLst>
              <p:ext uri="{D42A27DB-BD31-4B8C-83A1-F6EECF244321}">
                <p14:modId xmlns:p14="http://schemas.microsoft.com/office/powerpoint/2010/main" val="2103941248"/>
              </p:ext>
            </p:extLst>
          </p:nvPr>
        </p:nvGraphicFramePr>
        <p:xfrm>
          <a:off x="457200" y="1501022"/>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50.89</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110C9C8-C2A1-7908-6879-7D563A06B686}"/>
                  </a:ext>
                </a:extLst>
              </p:cNvPr>
              <p:cNvSpPr txBox="1"/>
              <p:nvPr/>
            </p:nvSpPr>
            <p:spPr>
              <a:xfrm>
                <a:off x="3193154" y="3429000"/>
                <a:ext cx="4769639"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Gross patient accounts receivable</m:t>
                          </m:r>
                        </m:num>
                        <m:den>
                          <m:f>
                            <m:fPr>
                              <m:type m:val="lin"/>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(Gross patient revenues</m:t>
                              </m:r>
                              <m:r>
                                <a:rPr lang="en-US" b="0" i="1" smtClean="0">
                                  <a:latin typeface="Cambria Math" panose="02040503050406030204" pitchFamily="18" charset="0"/>
                                  <a:cs typeface="Times New Roman" panose="02020603050405020304" pitchFamily="18" charset="0"/>
                                </a:rPr>
                                <m:t> </m:t>
                              </m:r>
                            </m:num>
                            <m:den>
                              <m:r>
                                <a:rPr lang="en-US" b="0" i="1" smtClean="0">
                                  <a:latin typeface="Cambria Math" panose="02040503050406030204" pitchFamily="18" charset="0"/>
                                </a:rPr>
                                <m:t> </m:t>
                              </m:r>
                              <m:r>
                                <m:rPr>
                                  <m:nor/>
                                </m:rPr>
                                <a:rPr lang="en-US" b="0" i="0" smtClean="0">
                                  <a:latin typeface="Times New Roman" panose="02020603050405020304" pitchFamily="18" charset="0"/>
                                  <a:cs typeface="Times New Roman" panose="02020603050405020304" pitchFamily="18" charset="0"/>
                                </a:rPr>
                                <m:t>Days in period)</m:t>
                              </m:r>
                            </m:den>
                          </m:f>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2110C9C8-C2A1-7908-6879-7D563A06B686}"/>
                  </a:ext>
                </a:extLst>
              </p:cNvPr>
              <p:cNvSpPr txBox="1">
                <a:spLocks noRot="1" noChangeAspect="1" noMove="1" noResize="1" noEditPoints="1" noAdjustHandles="1" noChangeArrowheads="1" noChangeShapeType="1" noTextEdit="1"/>
              </p:cNvSpPr>
              <p:nvPr/>
            </p:nvSpPr>
            <p:spPr>
              <a:xfrm>
                <a:off x="3193154" y="3429000"/>
                <a:ext cx="4769639" cy="70038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80656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6"/>
          <p:cNvSpPr>
            <a:spLocks noGrp="1" noChangeArrowheads="1"/>
          </p:cNvSpPr>
          <p:nvPr>
            <p:ph type="ctrTitle"/>
          </p:nvPr>
        </p:nvSpPr>
        <p:spPr>
          <a:xfrm>
            <a:off x="1080654" y="170996"/>
            <a:ext cx="7834746" cy="992785"/>
          </a:xfrm>
        </p:spPr>
        <p:txBody>
          <a:bodyPr/>
          <a:lstStyle/>
          <a:p>
            <a:pPr eaLnBrk="1" hangingPunct="1"/>
            <a:r>
              <a:rPr lang="en-US" sz="3600" dirty="0"/>
              <a:t>Capital Structure: Equity Financing</a:t>
            </a:r>
          </a:p>
        </p:txBody>
      </p:sp>
      <p:sp>
        <p:nvSpPr>
          <p:cNvPr id="43010" name="Slide Number Placeholder 5"/>
          <p:cNvSpPr>
            <a:spLocks noGrp="1"/>
          </p:cNvSpPr>
          <p:nvPr>
            <p:ph type="sldNum" sz="quarter" idx="4294967295"/>
          </p:nvPr>
        </p:nvSpPr>
        <p:spPr>
          <a:xfrm>
            <a:off x="7239000" y="6248400"/>
            <a:ext cx="1905000" cy="457200"/>
          </a:xfrm>
          <a:prstGeom prst="rect">
            <a:avLst/>
          </a:prstGeom>
          <a:noFill/>
        </p:spPr>
        <p:txBody>
          <a:bodyPr/>
          <a:lstStyle/>
          <a:p>
            <a:fld id="{B12BF33E-9681-49CF-9B5D-17687153DBF3}" type="slidenum">
              <a:rPr lang="en-US" smtClean="0"/>
              <a:pPr/>
              <a:t>10</a:t>
            </a:fld>
            <a:endParaRPr lang="en-US"/>
          </a:p>
        </p:txBody>
      </p:sp>
      <p:sp>
        <p:nvSpPr>
          <p:cNvPr id="43030" name="Text Box 1045"/>
          <p:cNvSpPr txBox="1">
            <a:spLocks noChangeArrowheads="1"/>
          </p:cNvSpPr>
          <p:nvPr/>
        </p:nvSpPr>
        <p:spPr bwMode="auto">
          <a:xfrm>
            <a:off x="3526919" y="4409746"/>
            <a:ext cx="3886200" cy="762000"/>
          </a:xfrm>
          <a:prstGeom prst="rect">
            <a:avLst/>
          </a:prstGeom>
          <a:noFill/>
          <a:ln w="9525" algn="ctr">
            <a:noFill/>
            <a:miter lim="800000"/>
            <a:headEnd/>
            <a:tailEnd/>
          </a:ln>
        </p:spPr>
        <p:txBody>
          <a:bodyPr>
            <a:spAutoFit/>
          </a:bodyPr>
          <a:lstStyle/>
          <a:p>
            <a:pPr eaLnBrk="0" hangingPunct="0"/>
            <a:r>
              <a:rPr lang="en-US" dirty="0"/>
              <a:t>Measures the percentage of total assets financed by equity</a:t>
            </a:r>
          </a:p>
        </p:txBody>
      </p:sp>
      <p:sp>
        <p:nvSpPr>
          <p:cNvPr id="43031" name="Text Box 1046"/>
          <p:cNvSpPr txBox="1">
            <a:spLocks noChangeArrowheads="1"/>
          </p:cNvSpPr>
          <p:nvPr/>
        </p:nvSpPr>
        <p:spPr bwMode="auto">
          <a:xfrm>
            <a:off x="1146175" y="3718719"/>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3032" name="Text Box 1047"/>
          <p:cNvSpPr txBox="1">
            <a:spLocks noChangeArrowheads="1"/>
          </p:cNvSpPr>
          <p:nvPr/>
        </p:nvSpPr>
        <p:spPr bwMode="auto">
          <a:xfrm>
            <a:off x="1146175" y="4528457"/>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878F922A-9FB4-5345-819C-59BB56CF1600}"/>
              </a:ext>
            </a:extLst>
          </p:cNvPr>
          <p:cNvGraphicFramePr>
            <a:graphicFrameLocks/>
          </p:cNvGraphicFramePr>
          <p:nvPr>
            <p:extLst>
              <p:ext uri="{D42A27DB-BD31-4B8C-83A1-F6EECF244321}">
                <p14:modId xmlns:p14="http://schemas.microsoft.com/office/powerpoint/2010/main" val="871895353"/>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66.30</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920839A-F981-1D73-E953-64C0C20949B6}"/>
                  </a:ext>
                </a:extLst>
              </p:cNvPr>
              <p:cNvSpPr txBox="1"/>
              <p:nvPr/>
            </p:nvSpPr>
            <p:spPr>
              <a:xfrm>
                <a:off x="3657600" y="3417838"/>
                <a:ext cx="1393010" cy="634213"/>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assets</m:t>
                          </m:r>
                        </m:num>
                        <m:den>
                          <m:r>
                            <m:rPr>
                              <m:nor/>
                            </m:rPr>
                            <a:rPr lang="en-US" b="0" i="0" smtClean="0">
                              <a:latin typeface="Times New Roman" panose="02020603050405020304" pitchFamily="18" charset="0"/>
                              <a:cs typeface="Times New Roman" panose="02020603050405020304" pitchFamily="18" charset="0"/>
                            </a:rPr>
                            <m:t>Total assets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6920839A-F981-1D73-E953-64C0C20949B6}"/>
                  </a:ext>
                </a:extLst>
              </p:cNvPr>
              <p:cNvSpPr txBox="1">
                <a:spLocks noRot="1" noChangeAspect="1" noMove="1" noResize="1" noEditPoints="1" noAdjustHandles="1" noChangeArrowheads="1" noChangeShapeType="1" noTextEdit="1"/>
              </p:cNvSpPr>
              <p:nvPr/>
            </p:nvSpPr>
            <p:spPr>
              <a:xfrm>
                <a:off x="3657600" y="3417838"/>
                <a:ext cx="1393010" cy="634213"/>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ctrTitle"/>
          </p:nvPr>
        </p:nvSpPr>
        <p:spPr>
          <a:xfrm>
            <a:off x="1080654" y="170996"/>
            <a:ext cx="7910947" cy="1200604"/>
          </a:xfrm>
        </p:spPr>
        <p:txBody>
          <a:bodyPr/>
          <a:lstStyle/>
          <a:p>
            <a:pPr eaLnBrk="1" hangingPunct="1"/>
            <a:r>
              <a:rPr lang="en-US" sz="3600" dirty="0"/>
              <a:t>Capital Structure: Debt Service Coverage</a:t>
            </a:r>
          </a:p>
        </p:txBody>
      </p:sp>
      <p:sp>
        <p:nvSpPr>
          <p:cNvPr id="44034" name="Slide Number Placeholder 5"/>
          <p:cNvSpPr>
            <a:spLocks noGrp="1"/>
          </p:cNvSpPr>
          <p:nvPr>
            <p:ph type="sldNum" sz="quarter" idx="4294967295"/>
          </p:nvPr>
        </p:nvSpPr>
        <p:spPr>
          <a:xfrm>
            <a:off x="7239000" y="6248400"/>
            <a:ext cx="1905000" cy="457200"/>
          </a:xfrm>
          <a:prstGeom prst="rect">
            <a:avLst/>
          </a:prstGeom>
          <a:noFill/>
        </p:spPr>
        <p:txBody>
          <a:bodyPr/>
          <a:lstStyle/>
          <a:p>
            <a:fld id="{48FE4E29-8397-429F-B958-2816BC9F01A1}" type="slidenum">
              <a:rPr lang="en-US" smtClean="0"/>
              <a:pPr/>
              <a:t>11</a:t>
            </a:fld>
            <a:endParaRPr lang="en-US"/>
          </a:p>
        </p:txBody>
      </p:sp>
      <p:sp>
        <p:nvSpPr>
          <p:cNvPr id="44054" name="Text Box 21"/>
          <p:cNvSpPr txBox="1">
            <a:spLocks noChangeArrowheads="1"/>
          </p:cNvSpPr>
          <p:nvPr/>
        </p:nvSpPr>
        <p:spPr bwMode="auto">
          <a:xfrm>
            <a:off x="2322086" y="4650980"/>
            <a:ext cx="6324600" cy="762000"/>
          </a:xfrm>
          <a:prstGeom prst="rect">
            <a:avLst/>
          </a:prstGeom>
          <a:noFill/>
          <a:ln w="9525" algn="ctr">
            <a:noFill/>
            <a:miter lim="800000"/>
            <a:headEnd/>
            <a:tailEnd/>
          </a:ln>
        </p:spPr>
        <p:txBody>
          <a:bodyPr>
            <a:spAutoFit/>
          </a:bodyPr>
          <a:lstStyle/>
          <a:p>
            <a:pPr eaLnBrk="0" hangingPunct="0"/>
            <a:r>
              <a:rPr lang="en-US" dirty="0"/>
              <a:t>Measures the ability to pay obligations related to long-term debt, principal payments and interest expense</a:t>
            </a:r>
          </a:p>
        </p:txBody>
      </p:sp>
      <p:sp>
        <p:nvSpPr>
          <p:cNvPr id="44055" name="Text Box 22"/>
          <p:cNvSpPr txBox="1">
            <a:spLocks noChangeArrowheads="1"/>
          </p:cNvSpPr>
          <p:nvPr/>
        </p:nvSpPr>
        <p:spPr bwMode="auto">
          <a:xfrm>
            <a:off x="145730" y="3431318"/>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4056" name="Text Box 23"/>
          <p:cNvSpPr txBox="1">
            <a:spLocks noChangeArrowheads="1"/>
          </p:cNvSpPr>
          <p:nvPr/>
        </p:nvSpPr>
        <p:spPr bwMode="auto">
          <a:xfrm>
            <a:off x="167245" y="4604942"/>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5D76AA8D-1194-7B4A-9E71-C207E5814C57}"/>
              </a:ext>
            </a:extLst>
          </p:cNvPr>
          <p:cNvGraphicFramePr>
            <a:graphicFrameLocks/>
          </p:cNvGraphicFramePr>
          <p:nvPr>
            <p:extLst>
              <p:ext uri="{D42A27DB-BD31-4B8C-83A1-F6EECF244321}">
                <p14:modId xmlns:p14="http://schemas.microsoft.com/office/powerpoint/2010/main" val="1886875322"/>
              </p:ext>
            </p:extLst>
          </p:nvPr>
        </p:nvGraphicFramePr>
        <p:xfrm>
          <a:off x="533400" y="1574952"/>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4.38</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885B9CC-2A36-E752-B40E-905287FB88FC}"/>
                  </a:ext>
                </a:extLst>
              </p:cNvPr>
              <p:cNvSpPr txBox="1"/>
              <p:nvPr/>
            </p:nvSpPr>
            <p:spPr>
              <a:xfrm>
                <a:off x="1463355" y="3476142"/>
                <a:ext cx="7678769" cy="573042"/>
              </a:xfrm>
              <a:prstGeom prst="rect">
                <a:avLst/>
              </a:prstGeom>
              <a:noFill/>
            </p:spPr>
            <p:txBody>
              <a:bodyPr wrap="none" lIns="0" tIns="0" rIns="0" bIns="0" rtlCol="0">
                <a:spAutoFit/>
              </a:bodyPr>
              <a:lstStyle/>
              <a:p>
                <a:pPr/>
                <a14:m>
                  <m:oMathPara xmlns:m="http://schemas.openxmlformats.org/officeDocument/2006/math">
                    <m:oMath>
                      <m:f>
                        <m:fPr>
                          <m:ctrlPr>
                            <a:rPr lang="en-US" sz="1800" b="0" i="0" smtClean="0">
                              <a:latin typeface="Times New Roman" panose="02020603050405020304" pitchFamily="18" charset="0"/>
                              <a:cs typeface="Times New Roman" panose="02020603050405020304" pitchFamily="18" charset="0"/>
                            </a:rPr>
                          </m:ctrlPr>
                        </m:fPr>
                        <m:num>
                          <m:r>
                            <m:rPr>
                              <m:nor/>
                            </m:rPr>
                            <a:rPr lang="en-US" sz="1800" b="0" i="0" smtClean="0">
                              <a:latin typeface="Times New Roman" panose="02020603050405020304" pitchFamily="18" charset="0"/>
                              <a:cs typeface="Times New Roman" panose="02020603050405020304" pitchFamily="18" charset="0"/>
                            </a:rPr>
                            <m:t>Net income</m:t>
                          </m:r>
                          <m:r>
                            <a:rPr lang="en-US" sz="1800" b="0" i="1" smtClean="0">
                              <a:latin typeface="Cambria Math" panose="02040503050406030204" pitchFamily="18" charset="0"/>
                              <a:ea typeface="Cambria Math" panose="02040503050406030204" pitchFamily="18" charset="0"/>
                            </a:rPr>
                            <m:t>+</m:t>
                          </m:r>
                          <m:r>
                            <m:rPr>
                              <m:nor/>
                            </m:rPr>
                            <a:rPr lang="en-US" sz="1800" b="0" i="0" smtClean="0">
                              <a:latin typeface="Times New Roman" panose="02020603050405020304" pitchFamily="18" charset="0"/>
                              <a:ea typeface="Cambria Math" panose="02040503050406030204" pitchFamily="18" charset="0"/>
                              <a:cs typeface="Times New Roman" panose="02020603050405020304" pitchFamily="18" charset="0"/>
                            </a:rPr>
                            <m:t>Depreciation</m:t>
                          </m:r>
                          <m:r>
                            <a:rPr lang="en-US" sz="1800" b="0" i="1" smtClean="0">
                              <a:latin typeface="Cambria Math" panose="02040503050406030204" pitchFamily="18" charset="0"/>
                              <a:ea typeface="Cambria Math" panose="02040503050406030204" pitchFamily="18" charset="0"/>
                            </a:rPr>
                            <m:t>+</m:t>
                          </m:r>
                          <m:r>
                            <m:rPr>
                              <m:nor/>
                            </m:rPr>
                            <a:rPr lang="en-US" sz="1800" b="0" i="0" smtClean="0">
                              <a:latin typeface="Times New Roman" panose="02020603050405020304" pitchFamily="18" charset="0"/>
                              <a:ea typeface="Cambria Math" panose="02040503050406030204" pitchFamily="18" charset="0"/>
                              <a:cs typeface="Times New Roman" panose="02020603050405020304" pitchFamily="18" charset="0"/>
                            </a:rPr>
                            <m:t>Interest expense</m:t>
                          </m:r>
                        </m:num>
                        <m:den>
                          <m:r>
                            <m:rPr>
                              <m:nor/>
                            </m:rPr>
                            <a:rPr lang="en-US" sz="1800" b="0" i="0" smtClean="0">
                              <a:latin typeface="Times New Roman" panose="02020603050405020304" pitchFamily="18" charset="0"/>
                              <a:cs typeface="Times New Roman" panose="02020603050405020304" pitchFamily="18" charset="0"/>
                            </a:rPr>
                            <m:t>Notes and loans payable </m:t>
                          </m:r>
                          <m:d>
                            <m:dPr>
                              <m:ctrlPr>
                                <a:rPr lang="en-US" sz="1800" b="0" i="0" smtClean="0">
                                  <a:latin typeface="Times New Roman" panose="02020603050405020304" pitchFamily="18" charset="0"/>
                                  <a:cs typeface="Times New Roman" panose="02020603050405020304" pitchFamily="18" charset="0"/>
                                </a:rPr>
                              </m:ctrlPr>
                            </m:dPr>
                            <m:e>
                              <m:r>
                                <m:rPr>
                                  <m:nor/>
                                </m:rPr>
                                <a:rPr lang="en-US" sz="1800" b="0" i="0" smtClean="0">
                                  <a:latin typeface="Times New Roman" panose="02020603050405020304" pitchFamily="18" charset="0"/>
                                  <a:cs typeface="Times New Roman" panose="02020603050405020304" pitchFamily="18" charset="0"/>
                                </a:rPr>
                                <m:t>short term</m:t>
                              </m:r>
                            </m:e>
                          </m:d>
                          <m:r>
                            <a:rPr lang="en-US" sz="1800" b="0" i="1" smtClean="0">
                              <a:latin typeface="Cambria Math" panose="02040503050406030204" pitchFamily="18" charset="0"/>
                              <a:ea typeface="Cambria Math" panose="02040503050406030204" pitchFamily="18" charset="0"/>
                            </a:rPr>
                            <m:t>× </m:t>
                          </m:r>
                          <m:f>
                            <m:fPr>
                              <m:type m:val="lin"/>
                              <m:ctrlPr>
                                <a:rPr lang="en-US" sz="1800" b="0" i="0" smtClean="0">
                                  <a:latin typeface="Times New Roman" panose="02020603050405020304" pitchFamily="18" charset="0"/>
                                  <a:ea typeface="Cambria Math" panose="02040503050406030204" pitchFamily="18" charset="0"/>
                                  <a:cs typeface="Times New Roman" panose="02020603050405020304" pitchFamily="18" charset="0"/>
                                </a:rPr>
                              </m:ctrlPr>
                            </m:fPr>
                            <m:num>
                              <m:r>
                                <m:rPr>
                                  <m:nor/>
                                </m:rPr>
                                <a:rPr lang="en-US" sz="1800" b="0" i="0" smtClean="0">
                                  <a:latin typeface="Times New Roman" panose="02020603050405020304" pitchFamily="18" charset="0"/>
                                  <a:ea typeface="Cambria Math" panose="02040503050406030204" pitchFamily="18" charset="0"/>
                                  <a:cs typeface="Times New Roman" panose="02020603050405020304" pitchFamily="18" charset="0"/>
                                </a:rPr>
                                <m:t>(365</m:t>
                              </m:r>
                              <m:r>
                                <a:rPr lang="en-US" sz="1800" b="0" i="1" smtClean="0">
                                  <a:latin typeface="Cambria Math" panose="02040503050406030204" pitchFamily="18" charset="0"/>
                                  <a:ea typeface="Cambria Math" panose="02040503050406030204" pitchFamily="18" charset="0"/>
                                  <a:cs typeface="Times New Roman" panose="02020603050405020304" pitchFamily="18" charset="0"/>
                                </a:rPr>
                                <m:t> </m:t>
                              </m:r>
                            </m:num>
                            <m:den>
                              <m:r>
                                <m:rPr>
                                  <m:nor/>
                                </m:rPr>
                                <a:rPr lang="en-US" sz="1800" b="0" i="0" smtClean="0">
                                  <a:latin typeface="Cambria Math" panose="02040503050406030204" pitchFamily="18" charset="0"/>
                                  <a:ea typeface="Cambria Math" panose="02040503050406030204" pitchFamily="18" charset="0"/>
                                </a:rPr>
                                <m:t> </m:t>
                              </m:r>
                              <m:r>
                                <m:rPr>
                                  <m:nor/>
                                </m:rPr>
                                <a:rPr lang="en-US" sz="1800" b="0" i="0" smtClean="0">
                                  <a:latin typeface="Times New Roman" panose="02020603050405020304" pitchFamily="18" charset="0"/>
                                  <a:ea typeface="Cambria Math" panose="02040503050406030204" pitchFamily="18" charset="0"/>
                                  <a:cs typeface="Times New Roman" panose="02020603050405020304" pitchFamily="18" charset="0"/>
                                </a:rPr>
                                <m:t>Days in period)</m:t>
                              </m:r>
                              <m:r>
                                <a:rPr lang="en-US" sz="1800" b="0" i="1" smtClean="0">
                                  <a:latin typeface="Cambria Math" panose="02040503050406030204" pitchFamily="18" charset="0"/>
                                  <a:ea typeface="Cambria Math" panose="02040503050406030204" pitchFamily="18" charset="0"/>
                                </a:rPr>
                                <m:t>+</m:t>
                              </m:r>
                              <m:r>
                                <m:rPr>
                                  <m:nor/>
                                </m:rPr>
                                <a:rPr lang="en-US" sz="1800" b="0" i="0" smtClean="0">
                                  <a:latin typeface="Times New Roman" panose="02020603050405020304" pitchFamily="18" charset="0"/>
                                  <a:ea typeface="Cambria Math" panose="02040503050406030204" pitchFamily="18" charset="0"/>
                                  <a:cs typeface="Times New Roman" panose="02020603050405020304" pitchFamily="18" charset="0"/>
                                </a:rPr>
                                <m:t>Interest expense</m:t>
                              </m:r>
                            </m:den>
                          </m:f>
                        </m:den>
                      </m:f>
                    </m:oMath>
                  </m:oMathPara>
                </a14:m>
                <a:endParaRPr lang="en-US" sz="1800" dirty="0"/>
              </a:p>
            </p:txBody>
          </p:sp>
        </mc:Choice>
        <mc:Fallback xmlns="">
          <p:sp>
            <p:nvSpPr>
              <p:cNvPr id="2" name="TextBox 1">
                <a:extLst>
                  <a:ext uri="{FF2B5EF4-FFF2-40B4-BE49-F238E27FC236}">
                    <a16:creationId xmlns:a16="http://schemas.microsoft.com/office/drawing/2014/main" id="{A885B9CC-2A36-E752-B40E-905287FB88FC}"/>
                  </a:ext>
                </a:extLst>
              </p:cNvPr>
              <p:cNvSpPr txBox="1">
                <a:spLocks noRot="1" noChangeAspect="1" noMove="1" noResize="1" noEditPoints="1" noAdjustHandles="1" noChangeArrowheads="1" noChangeShapeType="1" noTextEdit="1"/>
              </p:cNvSpPr>
              <p:nvPr/>
            </p:nvSpPr>
            <p:spPr>
              <a:xfrm>
                <a:off x="1463355" y="3476142"/>
                <a:ext cx="7678769" cy="573042"/>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ctrTitle"/>
          </p:nvPr>
        </p:nvSpPr>
        <p:spPr/>
        <p:txBody>
          <a:bodyPr/>
          <a:lstStyle/>
          <a:p>
            <a:pPr eaLnBrk="1" hangingPunct="1"/>
            <a:r>
              <a:rPr lang="en-US" sz="3200" dirty="0"/>
              <a:t>Capital Structure: Long-Term Debt to Capitalization</a:t>
            </a:r>
          </a:p>
        </p:txBody>
      </p:sp>
      <p:sp>
        <p:nvSpPr>
          <p:cNvPr id="45058" name="Slide Number Placeholder 5"/>
          <p:cNvSpPr>
            <a:spLocks noGrp="1"/>
          </p:cNvSpPr>
          <p:nvPr>
            <p:ph type="sldNum" sz="quarter" idx="4294967295"/>
          </p:nvPr>
        </p:nvSpPr>
        <p:spPr>
          <a:xfrm>
            <a:off x="7239000" y="6248400"/>
            <a:ext cx="1905000" cy="457200"/>
          </a:xfrm>
          <a:prstGeom prst="rect">
            <a:avLst/>
          </a:prstGeom>
          <a:noFill/>
        </p:spPr>
        <p:txBody>
          <a:bodyPr/>
          <a:lstStyle/>
          <a:p>
            <a:fld id="{3FA6CD25-3A9C-4B4B-A77D-D58F127BF33D}" type="slidenum">
              <a:rPr lang="en-US" smtClean="0"/>
              <a:pPr/>
              <a:t>12</a:t>
            </a:fld>
            <a:endParaRPr lang="en-US"/>
          </a:p>
        </p:txBody>
      </p:sp>
      <p:sp>
        <p:nvSpPr>
          <p:cNvPr id="45078" name="Text Box 21"/>
          <p:cNvSpPr txBox="1">
            <a:spLocks noChangeArrowheads="1"/>
          </p:cNvSpPr>
          <p:nvPr/>
        </p:nvSpPr>
        <p:spPr bwMode="auto">
          <a:xfrm>
            <a:off x="2514600" y="4572000"/>
            <a:ext cx="6324600" cy="427037"/>
          </a:xfrm>
          <a:prstGeom prst="rect">
            <a:avLst/>
          </a:prstGeom>
          <a:noFill/>
          <a:ln w="9525" algn="ctr">
            <a:noFill/>
            <a:miter lim="800000"/>
            <a:headEnd/>
            <a:tailEnd/>
          </a:ln>
        </p:spPr>
        <p:txBody>
          <a:bodyPr>
            <a:spAutoFit/>
          </a:bodyPr>
          <a:lstStyle/>
          <a:p>
            <a:pPr eaLnBrk="0" hangingPunct="0"/>
            <a:r>
              <a:rPr lang="en-US" dirty="0"/>
              <a:t>Measures the percentage of total capital that is debt</a:t>
            </a:r>
          </a:p>
        </p:txBody>
      </p:sp>
      <p:sp>
        <p:nvSpPr>
          <p:cNvPr id="45079" name="Text Box 22"/>
          <p:cNvSpPr txBox="1">
            <a:spLocks noChangeArrowheads="1"/>
          </p:cNvSpPr>
          <p:nvPr/>
        </p:nvSpPr>
        <p:spPr bwMode="auto">
          <a:xfrm>
            <a:off x="880269" y="3583602"/>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5080" name="Text Box 23"/>
          <p:cNvSpPr txBox="1">
            <a:spLocks noChangeArrowheads="1"/>
          </p:cNvSpPr>
          <p:nvPr/>
        </p:nvSpPr>
        <p:spPr bwMode="auto">
          <a:xfrm>
            <a:off x="446881" y="4571999"/>
            <a:ext cx="1751013" cy="427037"/>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2" name="Group 27">
            <a:extLst>
              <a:ext uri="{FF2B5EF4-FFF2-40B4-BE49-F238E27FC236}">
                <a16:creationId xmlns:a16="http://schemas.microsoft.com/office/drawing/2014/main" id="{EAB228DE-681B-434F-A64C-99098E4CC95B}"/>
              </a:ext>
            </a:extLst>
          </p:cNvPr>
          <p:cNvGraphicFramePr>
            <a:graphicFrameLocks/>
          </p:cNvGraphicFramePr>
          <p:nvPr>
            <p:extLst>
              <p:ext uri="{D42A27DB-BD31-4B8C-83A1-F6EECF244321}">
                <p14:modId xmlns:p14="http://schemas.microsoft.com/office/powerpoint/2010/main" val="2115309073"/>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17.14</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676221F-33A2-749C-48D1-872ECB36249C}"/>
                  </a:ext>
                </a:extLst>
              </p:cNvPr>
              <p:cNvSpPr txBox="1"/>
              <p:nvPr/>
            </p:nvSpPr>
            <p:spPr>
              <a:xfrm>
                <a:off x="3039433" y="3446929"/>
                <a:ext cx="3438827"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Long−term debt</m:t>
                          </m:r>
                        </m:num>
                        <m:den>
                          <m:r>
                            <m:rPr>
                              <m:nor/>
                            </m:rPr>
                            <a:rPr lang="en-US" b="0" i="0" smtClean="0">
                              <a:latin typeface="Times New Roman" panose="02020603050405020304" pitchFamily="18" charset="0"/>
                              <a:cs typeface="Times New Roman" panose="02020603050405020304" pitchFamily="18" charset="0"/>
                            </a:rPr>
                            <m:t>Long−term debt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Net assets</m:t>
                          </m:r>
                        </m:den>
                      </m:f>
                    </m:oMath>
                  </m:oMathPara>
                </a14:m>
                <a:endParaRPr lang="en-US" dirty="0"/>
              </a:p>
            </p:txBody>
          </p:sp>
        </mc:Choice>
        <mc:Fallback xmlns="">
          <p:sp>
            <p:nvSpPr>
              <p:cNvPr id="2" name="TextBox 1">
                <a:extLst>
                  <a:ext uri="{FF2B5EF4-FFF2-40B4-BE49-F238E27FC236}">
                    <a16:creationId xmlns:a16="http://schemas.microsoft.com/office/drawing/2014/main" id="{D676221F-33A2-749C-48D1-872ECB36249C}"/>
                  </a:ext>
                </a:extLst>
              </p:cNvPr>
              <p:cNvSpPr txBox="1">
                <a:spLocks noRot="1" noChangeAspect="1" noMove="1" noResize="1" noEditPoints="1" noAdjustHandles="1" noChangeArrowheads="1" noChangeShapeType="1" noTextEdit="1"/>
              </p:cNvSpPr>
              <p:nvPr/>
            </p:nvSpPr>
            <p:spPr>
              <a:xfrm>
                <a:off x="3039433" y="3446929"/>
                <a:ext cx="3438827"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ctrTitle"/>
          </p:nvPr>
        </p:nvSpPr>
        <p:spPr>
          <a:xfrm>
            <a:off x="1080654" y="170996"/>
            <a:ext cx="7834746" cy="992785"/>
          </a:xfrm>
        </p:spPr>
        <p:txBody>
          <a:bodyPr/>
          <a:lstStyle/>
          <a:p>
            <a:pPr eaLnBrk="1" hangingPunct="1"/>
            <a:r>
              <a:rPr lang="en-US" sz="3200" dirty="0"/>
              <a:t>Outpatient: Outpatient Revenues to Total Revenues</a:t>
            </a:r>
          </a:p>
        </p:txBody>
      </p:sp>
      <p:sp>
        <p:nvSpPr>
          <p:cNvPr id="46082" name="Slide Number Placeholder 5"/>
          <p:cNvSpPr>
            <a:spLocks noGrp="1"/>
          </p:cNvSpPr>
          <p:nvPr>
            <p:ph type="sldNum" sz="quarter" idx="4294967295"/>
          </p:nvPr>
        </p:nvSpPr>
        <p:spPr>
          <a:xfrm>
            <a:off x="7239000" y="6248400"/>
            <a:ext cx="1905000" cy="457200"/>
          </a:xfrm>
          <a:prstGeom prst="rect">
            <a:avLst/>
          </a:prstGeom>
          <a:noFill/>
        </p:spPr>
        <p:txBody>
          <a:bodyPr/>
          <a:lstStyle/>
          <a:p>
            <a:fld id="{CED5FBAD-D634-41A5-9429-802B2634E815}" type="slidenum">
              <a:rPr lang="en-US" smtClean="0"/>
              <a:pPr/>
              <a:t>13</a:t>
            </a:fld>
            <a:endParaRPr lang="en-US"/>
          </a:p>
        </p:txBody>
      </p:sp>
      <p:sp>
        <p:nvSpPr>
          <p:cNvPr id="46102" name="Text Box 21"/>
          <p:cNvSpPr txBox="1">
            <a:spLocks noChangeArrowheads="1"/>
          </p:cNvSpPr>
          <p:nvPr/>
        </p:nvSpPr>
        <p:spPr bwMode="auto">
          <a:xfrm>
            <a:off x="2785753" y="4343400"/>
            <a:ext cx="6324600" cy="1431925"/>
          </a:xfrm>
          <a:prstGeom prst="rect">
            <a:avLst/>
          </a:prstGeom>
          <a:noFill/>
          <a:ln w="9525" algn="ctr">
            <a:noFill/>
            <a:miter lim="800000"/>
            <a:headEnd/>
            <a:tailEnd/>
          </a:ln>
        </p:spPr>
        <p:txBody>
          <a:bodyPr>
            <a:spAutoFit/>
          </a:bodyPr>
          <a:lstStyle/>
          <a:p>
            <a:pPr eaLnBrk="0" hangingPunct="0"/>
            <a:r>
              <a:rPr lang="en-US" dirty="0"/>
              <a:t>Measures the percentage of total revenues that are for  outpatient revenues (including, for example, Rural Health Clinics, free-standing clinics, and home health clinics)</a:t>
            </a:r>
          </a:p>
        </p:txBody>
      </p:sp>
      <p:sp>
        <p:nvSpPr>
          <p:cNvPr id="46103" name="Text Box 22"/>
          <p:cNvSpPr txBox="1">
            <a:spLocks noChangeArrowheads="1"/>
          </p:cNvSpPr>
          <p:nvPr/>
        </p:nvSpPr>
        <p:spPr bwMode="auto">
          <a:xfrm>
            <a:off x="611187" y="3379407"/>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6104" name="Text Box 23"/>
          <p:cNvSpPr txBox="1">
            <a:spLocks noChangeArrowheads="1"/>
          </p:cNvSpPr>
          <p:nvPr/>
        </p:nvSpPr>
        <p:spPr bwMode="auto">
          <a:xfrm>
            <a:off x="611187" y="4542034"/>
            <a:ext cx="1751013" cy="427037"/>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7A902E6E-54B9-3D4E-B8D4-061F09A69BF1}"/>
              </a:ext>
            </a:extLst>
          </p:cNvPr>
          <p:cNvGraphicFramePr>
            <a:graphicFrameLocks/>
          </p:cNvGraphicFramePr>
          <p:nvPr>
            <p:extLst>
              <p:ext uri="{D42A27DB-BD31-4B8C-83A1-F6EECF244321}">
                <p14:modId xmlns:p14="http://schemas.microsoft.com/office/powerpoint/2010/main" val="577118048"/>
              </p:ext>
            </p:extLst>
          </p:nvPr>
        </p:nvGraphicFramePr>
        <p:xfrm>
          <a:off x="473594" y="1290900"/>
          <a:ext cx="8229600" cy="1840992"/>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85.05</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FCC8A19-C2DD-D334-243A-3C351992AE7A}"/>
                  </a:ext>
                </a:extLst>
              </p:cNvPr>
              <p:cNvSpPr txBox="1"/>
              <p:nvPr/>
            </p:nvSpPr>
            <p:spPr>
              <a:xfrm>
                <a:off x="3288796" y="3353387"/>
                <a:ext cx="2829301" cy="699807"/>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Total outpatient revenue</m:t>
                          </m:r>
                        </m:num>
                        <m:den>
                          <m:r>
                            <m:rPr>
                              <m:nor/>
                            </m:rPr>
                            <a:rPr lang="en-US" b="0" i="0" smtClean="0">
                              <a:latin typeface="Times New Roman" panose="02020603050405020304" pitchFamily="18" charset="0"/>
                              <a:cs typeface="Times New Roman" panose="02020603050405020304" pitchFamily="18" charset="0"/>
                            </a:rPr>
                            <m:t>Total patient revenue</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DFCC8A19-C2DD-D334-243A-3C351992AE7A}"/>
                  </a:ext>
                </a:extLst>
              </p:cNvPr>
              <p:cNvSpPr txBox="1">
                <a:spLocks noRot="1" noChangeAspect="1" noMove="1" noResize="1" noEditPoints="1" noAdjustHandles="1" noChangeArrowheads="1" noChangeShapeType="1" noTextEdit="1"/>
              </p:cNvSpPr>
              <p:nvPr/>
            </p:nvSpPr>
            <p:spPr>
              <a:xfrm>
                <a:off x="3288796" y="3353387"/>
                <a:ext cx="2829301" cy="699807"/>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ctrTitle"/>
          </p:nvPr>
        </p:nvSpPr>
        <p:spPr>
          <a:xfrm>
            <a:off x="1080654" y="170996"/>
            <a:ext cx="7834746" cy="992785"/>
          </a:xfrm>
        </p:spPr>
        <p:txBody>
          <a:bodyPr/>
          <a:lstStyle/>
          <a:p>
            <a:pPr eaLnBrk="1" hangingPunct="1"/>
            <a:r>
              <a:rPr lang="en-US" sz="3200" dirty="0"/>
              <a:t>Outpatient: Hospital Medicare Outpatient Payer Mix</a:t>
            </a:r>
          </a:p>
        </p:txBody>
      </p:sp>
      <p:sp>
        <p:nvSpPr>
          <p:cNvPr id="49154" name="Slide Number Placeholder 5"/>
          <p:cNvSpPr>
            <a:spLocks noGrp="1"/>
          </p:cNvSpPr>
          <p:nvPr>
            <p:ph type="sldNum" sz="quarter" idx="4294967295"/>
          </p:nvPr>
        </p:nvSpPr>
        <p:spPr>
          <a:xfrm>
            <a:off x="7239000" y="6248400"/>
            <a:ext cx="1905000" cy="457200"/>
          </a:xfrm>
          <a:prstGeom prst="rect">
            <a:avLst/>
          </a:prstGeom>
          <a:noFill/>
        </p:spPr>
        <p:txBody>
          <a:bodyPr/>
          <a:lstStyle/>
          <a:p>
            <a:fld id="{F3D209CE-A9CA-4471-8230-506F55705C27}" type="slidenum">
              <a:rPr lang="en-US" smtClean="0"/>
              <a:pPr/>
              <a:t>14</a:t>
            </a:fld>
            <a:endParaRPr lang="en-US"/>
          </a:p>
        </p:txBody>
      </p:sp>
      <p:sp>
        <p:nvSpPr>
          <p:cNvPr id="49174" name="Text Box 21"/>
          <p:cNvSpPr txBox="1">
            <a:spLocks noChangeArrowheads="1"/>
          </p:cNvSpPr>
          <p:nvPr/>
        </p:nvSpPr>
        <p:spPr bwMode="auto">
          <a:xfrm>
            <a:off x="2971800" y="4846638"/>
            <a:ext cx="5486400" cy="762000"/>
          </a:xfrm>
          <a:prstGeom prst="rect">
            <a:avLst/>
          </a:prstGeom>
          <a:noFill/>
          <a:ln w="9525" algn="ctr">
            <a:noFill/>
            <a:miter lim="800000"/>
            <a:headEnd/>
            <a:tailEnd/>
          </a:ln>
        </p:spPr>
        <p:txBody>
          <a:bodyPr>
            <a:spAutoFit/>
          </a:bodyPr>
          <a:lstStyle/>
          <a:p>
            <a:pPr eaLnBrk="0" hangingPunct="0"/>
            <a:r>
              <a:rPr lang="en-US" dirty="0"/>
              <a:t>Measures the percentage of total outpatient charges that are for Medicare patients</a:t>
            </a:r>
          </a:p>
        </p:txBody>
      </p:sp>
      <p:sp>
        <p:nvSpPr>
          <p:cNvPr id="49175" name="Text Box 22"/>
          <p:cNvSpPr txBox="1">
            <a:spLocks noChangeArrowheads="1"/>
          </p:cNvSpPr>
          <p:nvPr/>
        </p:nvSpPr>
        <p:spPr bwMode="auto">
          <a:xfrm>
            <a:off x="597693" y="3529135"/>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9176" name="Text Box 23"/>
          <p:cNvSpPr txBox="1">
            <a:spLocks noChangeArrowheads="1"/>
          </p:cNvSpPr>
          <p:nvPr/>
        </p:nvSpPr>
        <p:spPr bwMode="auto">
          <a:xfrm>
            <a:off x="381000" y="5014119"/>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3DEDA429-749C-6D41-AEB7-3E9055B0617F}"/>
              </a:ext>
            </a:extLst>
          </p:cNvPr>
          <p:cNvGraphicFramePr>
            <a:graphicFrameLocks/>
          </p:cNvGraphicFramePr>
          <p:nvPr>
            <p:extLst>
              <p:ext uri="{D42A27DB-BD31-4B8C-83A1-F6EECF244321}">
                <p14:modId xmlns:p14="http://schemas.microsoft.com/office/powerpoint/2010/main" val="295026980"/>
              </p:ext>
            </p:extLst>
          </p:nvPr>
        </p:nvGraphicFramePr>
        <p:xfrm>
          <a:off x="457200" y="1481603"/>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28.36</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7468681-26F5-B3F9-C651-36DD0C43FE23}"/>
                  </a:ext>
                </a:extLst>
              </p:cNvPr>
              <p:cNvSpPr txBox="1"/>
              <p:nvPr/>
            </p:nvSpPr>
            <p:spPr>
              <a:xfrm>
                <a:off x="3125993" y="3537377"/>
                <a:ext cx="4291239"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Hospital outpatient Medicare charges</m:t>
                          </m:r>
                        </m:num>
                        <m:den>
                          <m:r>
                            <m:rPr>
                              <m:nor/>
                            </m:rPr>
                            <a:rPr lang="en-US" b="0" i="0" smtClean="0">
                              <a:latin typeface="Times New Roman" panose="02020603050405020304" pitchFamily="18" charset="0"/>
                              <a:cs typeface="Times New Roman" panose="02020603050405020304" pitchFamily="18" charset="0"/>
                            </a:rPr>
                            <m:t>Hospital total outpatient charges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17468681-26F5-B3F9-C651-36DD0C43FE23}"/>
                  </a:ext>
                </a:extLst>
              </p:cNvPr>
              <p:cNvSpPr txBox="1">
                <a:spLocks noRot="1" noChangeAspect="1" noMove="1" noResize="1" noEditPoints="1" noAdjustHandles="1" noChangeArrowheads="1" noChangeShapeType="1" noTextEdit="1"/>
              </p:cNvSpPr>
              <p:nvPr/>
            </p:nvSpPr>
            <p:spPr>
              <a:xfrm>
                <a:off x="3125993" y="3537377"/>
                <a:ext cx="4291239"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ctrTitle"/>
          </p:nvPr>
        </p:nvSpPr>
        <p:spPr>
          <a:xfrm>
            <a:off x="1080654" y="170996"/>
            <a:ext cx="7910946" cy="992785"/>
          </a:xfrm>
        </p:spPr>
        <p:txBody>
          <a:bodyPr/>
          <a:lstStyle/>
          <a:p>
            <a:pPr eaLnBrk="1" hangingPunct="1"/>
            <a:r>
              <a:rPr lang="en-US" sz="3200" dirty="0"/>
              <a:t>Outpatient: Hospital Medicare Outpatient Cost to Charge</a:t>
            </a:r>
          </a:p>
        </p:txBody>
      </p:sp>
      <p:sp>
        <p:nvSpPr>
          <p:cNvPr id="50178" name="Slide Number Placeholder 5"/>
          <p:cNvSpPr>
            <a:spLocks noGrp="1"/>
          </p:cNvSpPr>
          <p:nvPr>
            <p:ph type="sldNum" sz="quarter" idx="4294967295"/>
          </p:nvPr>
        </p:nvSpPr>
        <p:spPr>
          <a:xfrm>
            <a:off x="7239000" y="6248400"/>
            <a:ext cx="1905000" cy="457200"/>
          </a:xfrm>
          <a:prstGeom prst="rect">
            <a:avLst/>
          </a:prstGeom>
          <a:noFill/>
        </p:spPr>
        <p:txBody>
          <a:bodyPr/>
          <a:lstStyle/>
          <a:p>
            <a:fld id="{A98DD867-7422-41D0-8FC0-6BC0875C4E3A}" type="slidenum">
              <a:rPr lang="en-US" smtClean="0"/>
              <a:pPr/>
              <a:t>15</a:t>
            </a:fld>
            <a:endParaRPr lang="en-US"/>
          </a:p>
        </p:txBody>
      </p:sp>
      <p:sp>
        <p:nvSpPr>
          <p:cNvPr id="50198" name="Text Box 21"/>
          <p:cNvSpPr txBox="1">
            <a:spLocks noChangeArrowheads="1"/>
          </p:cNvSpPr>
          <p:nvPr/>
        </p:nvSpPr>
        <p:spPr bwMode="auto">
          <a:xfrm>
            <a:off x="3581400" y="5014119"/>
            <a:ext cx="4724400" cy="762000"/>
          </a:xfrm>
          <a:prstGeom prst="rect">
            <a:avLst/>
          </a:prstGeom>
          <a:noFill/>
          <a:ln w="9525" algn="ctr">
            <a:noFill/>
            <a:miter lim="800000"/>
            <a:headEnd/>
            <a:tailEnd/>
          </a:ln>
        </p:spPr>
        <p:txBody>
          <a:bodyPr>
            <a:spAutoFit/>
          </a:bodyPr>
          <a:lstStyle/>
          <a:p>
            <a:pPr eaLnBrk="0" hangingPunct="0"/>
            <a:r>
              <a:rPr lang="en-US" dirty="0"/>
              <a:t>Measures outpatient Medicare costs per dollar of outpatient Medicare charges</a:t>
            </a:r>
          </a:p>
        </p:txBody>
      </p:sp>
      <p:sp>
        <p:nvSpPr>
          <p:cNvPr id="50199" name="Text Box 22"/>
          <p:cNvSpPr txBox="1">
            <a:spLocks noChangeArrowheads="1"/>
          </p:cNvSpPr>
          <p:nvPr/>
        </p:nvSpPr>
        <p:spPr bwMode="auto">
          <a:xfrm>
            <a:off x="951704" y="3670927"/>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0200" name="Text Box 23"/>
          <p:cNvSpPr txBox="1">
            <a:spLocks noChangeArrowheads="1"/>
          </p:cNvSpPr>
          <p:nvPr/>
        </p:nvSpPr>
        <p:spPr bwMode="auto">
          <a:xfrm>
            <a:off x="735011" y="5029953"/>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5B58E607-0C11-0049-8C2F-43DEABA20F56}"/>
              </a:ext>
            </a:extLst>
          </p:cNvPr>
          <p:cNvGraphicFramePr>
            <a:graphicFrameLocks/>
          </p:cNvGraphicFramePr>
          <p:nvPr>
            <p:extLst>
              <p:ext uri="{D42A27DB-BD31-4B8C-83A1-F6EECF244321}">
                <p14:modId xmlns:p14="http://schemas.microsoft.com/office/powerpoint/2010/main" val="121418262"/>
              </p:ext>
            </p:extLst>
          </p:nvPr>
        </p:nvGraphicFramePr>
        <p:xfrm>
          <a:off x="533400" y="1565119"/>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41.54</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1BAEA1B-58B5-D183-CAEB-BBBF544CA732}"/>
                  </a:ext>
                </a:extLst>
              </p:cNvPr>
              <p:cNvSpPr txBox="1"/>
              <p:nvPr/>
            </p:nvSpPr>
            <p:spPr>
              <a:xfrm>
                <a:off x="3581400" y="3674373"/>
                <a:ext cx="4291239"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Hospital Medicare outpatient costs</m:t>
                          </m:r>
                        </m:num>
                        <m:den>
                          <m:r>
                            <m:rPr>
                              <m:nor/>
                            </m:rPr>
                            <a:rPr lang="en-US" b="0" i="0" smtClean="0">
                              <a:latin typeface="Times New Roman" panose="02020603050405020304" pitchFamily="18" charset="0"/>
                              <a:cs typeface="Times New Roman" panose="02020603050405020304" pitchFamily="18" charset="0"/>
                            </a:rPr>
                            <m:t>Hospital Medicare outpatient charges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41BAEA1B-58B5-D183-CAEB-BBBF544CA732}"/>
                  </a:ext>
                </a:extLst>
              </p:cNvPr>
              <p:cNvSpPr txBox="1">
                <a:spLocks noRot="1" noChangeAspect="1" noMove="1" noResize="1" noEditPoints="1" noAdjustHandles="1" noChangeArrowheads="1" noChangeShapeType="1" noTextEdit="1"/>
              </p:cNvSpPr>
              <p:nvPr/>
            </p:nvSpPr>
            <p:spPr>
              <a:xfrm>
                <a:off x="3581400" y="3674373"/>
                <a:ext cx="4291239"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ctrTitle"/>
          </p:nvPr>
        </p:nvSpPr>
        <p:spPr>
          <a:xfrm>
            <a:off x="1080654" y="170996"/>
            <a:ext cx="7834746" cy="992785"/>
          </a:xfrm>
        </p:spPr>
        <p:txBody>
          <a:bodyPr/>
          <a:lstStyle/>
          <a:p>
            <a:pPr eaLnBrk="1" hangingPunct="1"/>
            <a:r>
              <a:rPr lang="en-US" sz="3200" dirty="0"/>
              <a:t>Inpatient: Medicare Inpatient Payer Mix</a:t>
            </a:r>
          </a:p>
        </p:txBody>
      </p:sp>
      <p:sp>
        <p:nvSpPr>
          <p:cNvPr id="48130" name="Slide Number Placeholder 5"/>
          <p:cNvSpPr>
            <a:spLocks noGrp="1"/>
          </p:cNvSpPr>
          <p:nvPr>
            <p:ph type="sldNum" sz="quarter" idx="4294967295"/>
          </p:nvPr>
        </p:nvSpPr>
        <p:spPr>
          <a:xfrm>
            <a:off x="7239000" y="6248400"/>
            <a:ext cx="1905000" cy="457200"/>
          </a:xfrm>
          <a:prstGeom prst="rect">
            <a:avLst/>
          </a:prstGeom>
          <a:noFill/>
        </p:spPr>
        <p:txBody>
          <a:bodyPr/>
          <a:lstStyle/>
          <a:p>
            <a:fld id="{4691E7B2-7840-4233-B972-BFA7B070DC90}" type="slidenum">
              <a:rPr lang="en-US" smtClean="0"/>
              <a:pPr/>
              <a:t>16</a:t>
            </a:fld>
            <a:endParaRPr lang="en-US"/>
          </a:p>
        </p:txBody>
      </p:sp>
      <p:sp>
        <p:nvSpPr>
          <p:cNvPr id="48150" name="Text Box 21"/>
          <p:cNvSpPr txBox="1">
            <a:spLocks noChangeArrowheads="1"/>
          </p:cNvSpPr>
          <p:nvPr/>
        </p:nvSpPr>
        <p:spPr bwMode="auto">
          <a:xfrm>
            <a:off x="2590800" y="4949794"/>
            <a:ext cx="5486400" cy="762000"/>
          </a:xfrm>
          <a:prstGeom prst="rect">
            <a:avLst/>
          </a:prstGeom>
          <a:noFill/>
          <a:ln w="9525" algn="ctr">
            <a:noFill/>
            <a:miter lim="800000"/>
            <a:headEnd/>
            <a:tailEnd/>
          </a:ln>
        </p:spPr>
        <p:txBody>
          <a:bodyPr>
            <a:spAutoFit/>
          </a:bodyPr>
          <a:lstStyle/>
          <a:p>
            <a:pPr eaLnBrk="0" hangingPunct="0"/>
            <a:r>
              <a:rPr lang="en-US" dirty="0"/>
              <a:t>Measures the percentage of total inpatient days that are provided to Medicare patients</a:t>
            </a:r>
          </a:p>
        </p:txBody>
      </p:sp>
      <p:sp>
        <p:nvSpPr>
          <p:cNvPr id="48151" name="Text Box 22"/>
          <p:cNvSpPr txBox="1">
            <a:spLocks noChangeArrowheads="1"/>
          </p:cNvSpPr>
          <p:nvPr/>
        </p:nvSpPr>
        <p:spPr bwMode="auto">
          <a:xfrm>
            <a:off x="228600" y="3691484"/>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8152" name="Text Box 23"/>
          <p:cNvSpPr txBox="1">
            <a:spLocks noChangeArrowheads="1"/>
          </p:cNvSpPr>
          <p:nvPr/>
        </p:nvSpPr>
        <p:spPr bwMode="auto">
          <a:xfrm>
            <a:off x="228600" y="5059362"/>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361036B3-829F-3D4B-95AE-5EF27ACD4236}"/>
              </a:ext>
            </a:extLst>
          </p:cNvPr>
          <p:cNvGraphicFramePr>
            <a:graphicFrameLocks/>
          </p:cNvGraphicFramePr>
          <p:nvPr>
            <p:extLst>
              <p:ext uri="{D42A27DB-BD31-4B8C-83A1-F6EECF244321}">
                <p14:modId xmlns:p14="http://schemas.microsoft.com/office/powerpoint/2010/main" val="1122486803"/>
              </p:ext>
            </p:extLst>
          </p:nvPr>
        </p:nvGraphicFramePr>
        <p:xfrm>
          <a:off x="473594" y="1290900"/>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55.72</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63C543B-01BD-43EB-BB6A-18CAC2E48682}"/>
                  </a:ext>
                </a:extLst>
              </p:cNvPr>
              <p:cNvSpPr txBox="1"/>
              <p:nvPr/>
            </p:nvSpPr>
            <p:spPr>
              <a:xfrm>
                <a:off x="1828800" y="3471130"/>
                <a:ext cx="7187032"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Medicare inpatient days</m:t>
                          </m:r>
                        </m:num>
                        <m:den>
                          <m:r>
                            <m:rPr>
                              <m:nor/>
                            </m:rPr>
                            <a:rPr lang="en-US" b="0" i="0" smtClean="0">
                              <a:latin typeface="Times New Roman" panose="02020603050405020304" pitchFamily="18" charset="0"/>
                              <a:cs typeface="Times New Roman" panose="02020603050405020304" pitchFamily="18" charset="0"/>
                            </a:rPr>
                            <m:t>Total inpatient days</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Nursery bed days</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NF swing bed days</m:t>
                          </m:r>
                          <m:r>
                            <a:rPr lang="en-US" b="0" i="1" smtClean="0">
                              <a:latin typeface="Cambria Math" panose="02040503050406030204" pitchFamily="18" charset="0"/>
                              <a:ea typeface="Cambria Math" panose="02040503050406030204" pitchFamily="18" charset="0"/>
                            </a:rPr>
                            <m:t> </m:t>
                          </m:r>
                        </m:den>
                      </m:f>
                    </m:oMath>
                  </m:oMathPara>
                </a14:m>
                <a:endParaRPr lang="en-US" dirty="0"/>
              </a:p>
            </p:txBody>
          </p:sp>
        </mc:Choice>
        <mc:Fallback xmlns="">
          <p:sp>
            <p:nvSpPr>
              <p:cNvPr id="2" name="TextBox 1">
                <a:extLst>
                  <a:ext uri="{FF2B5EF4-FFF2-40B4-BE49-F238E27FC236}">
                    <a16:creationId xmlns:a16="http://schemas.microsoft.com/office/drawing/2014/main" id="{463C543B-01BD-43EB-BB6A-18CAC2E48682}"/>
                  </a:ext>
                </a:extLst>
              </p:cNvPr>
              <p:cNvSpPr txBox="1">
                <a:spLocks noRot="1" noChangeAspect="1" noMove="1" noResize="1" noEditPoints="1" noAdjustHandles="1" noChangeArrowheads="1" noChangeShapeType="1" noTextEdit="1"/>
              </p:cNvSpPr>
              <p:nvPr/>
            </p:nvSpPr>
            <p:spPr>
              <a:xfrm>
                <a:off x="1828800" y="3471130"/>
                <a:ext cx="7187032"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ctrTitle"/>
          </p:nvPr>
        </p:nvSpPr>
        <p:spPr/>
        <p:txBody>
          <a:bodyPr/>
          <a:lstStyle/>
          <a:p>
            <a:pPr eaLnBrk="1" hangingPunct="1"/>
            <a:r>
              <a:rPr lang="en-US" sz="3200" dirty="0"/>
              <a:t>Inpatient: Medicare Acute Inpatient</a:t>
            </a:r>
            <a:br>
              <a:rPr lang="en-US" sz="3200" dirty="0"/>
            </a:br>
            <a:r>
              <a:rPr lang="en-US" sz="3200" dirty="0"/>
              <a:t>Cost per Day</a:t>
            </a:r>
          </a:p>
        </p:txBody>
      </p:sp>
      <p:sp>
        <p:nvSpPr>
          <p:cNvPr id="51202" name="Slide Number Placeholder 5"/>
          <p:cNvSpPr>
            <a:spLocks noGrp="1"/>
          </p:cNvSpPr>
          <p:nvPr>
            <p:ph type="sldNum" sz="quarter" idx="4294967295"/>
          </p:nvPr>
        </p:nvSpPr>
        <p:spPr>
          <a:xfrm>
            <a:off x="7239000" y="6248400"/>
            <a:ext cx="1905000" cy="457200"/>
          </a:xfrm>
          <a:prstGeom prst="rect">
            <a:avLst/>
          </a:prstGeom>
          <a:noFill/>
        </p:spPr>
        <p:txBody>
          <a:bodyPr/>
          <a:lstStyle/>
          <a:p>
            <a:fld id="{0834C343-ABBE-49D5-909F-E46010DE9BE5}" type="slidenum">
              <a:rPr lang="en-US" smtClean="0"/>
              <a:pPr/>
              <a:t>17</a:t>
            </a:fld>
            <a:endParaRPr lang="en-US"/>
          </a:p>
        </p:txBody>
      </p:sp>
      <p:sp>
        <p:nvSpPr>
          <p:cNvPr id="51222" name="Text Box 21"/>
          <p:cNvSpPr txBox="1">
            <a:spLocks noChangeArrowheads="1"/>
          </p:cNvSpPr>
          <p:nvPr/>
        </p:nvSpPr>
        <p:spPr bwMode="auto">
          <a:xfrm>
            <a:off x="3200400" y="4532931"/>
            <a:ext cx="4038600" cy="769441"/>
          </a:xfrm>
          <a:prstGeom prst="rect">
            <a:avLst/>
          </a:prstGeom>
          <a:noFill/>
          <a:ln w="9525" algn="ctr">
            <a:noFill/>
            <a:miter lim="800000"/>
            <a:headEnd/>
            <a:tailEnd/>
          </a:ln>
        </p:spPr>
        <p:txBody>
          <a:bodyPr>
            <a:spAutoFit/>
          </a:bodyPr>
          <a:lstStyle/>
          <a:p>
            <a:pPr eaLnBrk="0" hangingPunct="0"/>
            <a:r>
              <a:rPr lang="en-US" dirty="0"/>
              <a:t>Measures the average daily cost of a Medicare acute inpatient</a:t>
            </a:r>
          </a:p>
        </p:txBody>
      </p:sp>
      <p:sp>
        <p:nvSpPr>
          <p:cNvPr id="51223" name="Text Box 22"/>
          <p:cNvSpPr txBox="1">
            <a:spLocks noChangeArrowheads="1"/>
          </p:cNvSpPr>
          <p:nvPr/>
        </p:nvSpPr>
        <p:spPr bwMode="auto">
          <a:xfrm>
            <a:off x="597693" y="3584847"/>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1224" name="Text Box 23"/>
          <p:cNvSpPr txBox="1">
            <a:spLocks noChangeArrowheads="1"/>
          </p:cNvSpPr>
          <p:nvPr/>
        </p:nvSpPr>
        <p:spPr bwMode="auto">
          <a:xfrm>
            <a:off x="381000" y="4686557"/>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3E7C2E3D-CDDB-EA47-B19E-F4664F7DFD05}"/>
              </a:ext>
            </a:extLst>
          </p:cNvPr>
          <p:cNvGraphicFramePr>
            <a:graphicFrameLocks/>
          </p:cNvGraphicFramePr>
          <p:nvPr>
            <p:extLst>
              <p:ext uri="{D42A27DB-BD31-4B8C-83A1-F6EECF244321}">
                <p14:modId xmlns:p14="http://schemas.microsoft.com/office/powerpoint/2010/main" val="2711121806"/>
              </p:ext>
            </p:extLst>
          </p:nvPr>
        </p:nvGraphicFramePr>
        <p:xfrm>
          <a:off x="410315" y="1558248"/>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$3,663</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9A79B96-ABAB-0476-47AF-D92C84A97D85}"/>
                  </a:ext>
                </a:extLst>
              </p:cNvPr>
              <p:cNvSpPr txBox="1"/>
              <p:nvPr/>
            </p:nvSpPr>
            <p:spPr>
              <a:xfrm>
                <a:off x="3004350" y="3382408"/>
                <a:ext cx="4879541"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Medicare acute inpatient cost</m:t>
                          </m:r>
                        </m:num>
                        <m:den>
                          <m:r>
                            <m:rPr>
                              <m:nor/>
                            </m:rPr>
                            <a:rPr lang="en-US" b="0" i="0" smtClean="0">
                              <a:latin typeface="Times New Roman" panose="02020603050405020304" pitchFamily="18" charset="0"/>
                              <a:cs typeface="Times New Roman" panose="02020603050405020304" pitchFamily="18" charset="0"/>
                            </a:rPr>
                            <m:t>Medicare inpatient days (excluding HMO)</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39A79B96-ABAB-0476-47AF-D92C84A97D85}"/>
                  </a:ext>
                </a:extLst>
              </p:cNvPr>
              <p:cNvSpPr txBox="1">
                <a:spLocks noRot="1" noChangeAspect="1" noMove="1" noResize="1" noEditPoints="1" noAdjustHandles="1" noChangeArrowheads="1" noChangeShapeType="1" noTextEdit="1"/>
              </p:cNvSpPr>
              <p:nvPr/>
            </p:nvSpPr>
            <p:spPr>
              <a:xfrm>
                <a:off x="3004350" y="3382408"/>
                <a:ext cx="4879541"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ctrTitle"/>
          </p:nvPr>
        </p:nvSpPr>
        <p:spPr>
          <a:xfrm>
            <a:off x="949273" y="164023"/>
            <a:ext cx="8229600" cy="992785"/>
          </a:xfrm>
        </p:spPr>
        <p:txBody>
          <a:bodyPr/>
          <a:lstStyle/>
          <a:p>
            <a:pPr eaLnBrk="1" hangingPunct="1"/>
            <a:r>
              <a:rPr lang="en-US" sz="3100" dirty="0"/>
              <a:t>Inpatient: Average Daily Census Swing-SNF</a:t>
            </a:r>
          </a:p>
        </p:txBody>
      </p:sp>
      <p:sp>
        <p:nvSpPr>
          <p:cNvPr id="55298" name="Slide Number Placeholder 5"/>
          <p:cNvSpPr>
            <a:spLocks noGrp="1"/>
          </p:cNvSpPr>
          <p:nvPr>
            <p:ph type="sldNum" sz="quarter" idx="4294967295"/>
          </p:nvPr>
        </p:nvSpPr>
        <p:spPr>
          <a:xfrm>
            <a:off x="7239000" y="6248400"/>
            <a:ext cx="1905000" cy="457200"/>
          </a:xfrm>
          <a:prstGeom prst="rect">
            <a:avLst/>
          </a:prstGeom>
          <a:noFill/>
        </p:spPr>
        <p:txBody>
          <a:bodyPr/>
          <a:lstStyle/>
          <a:p>
            <a:fld id="{E98DE7A1-0B7B-41ED-947E-B22D2BD3FF5D}" type="slidenum">
              <a:rPr lang="en-US" smtClean="0"/>
              <a:pPr/>
              <a:t>18</a:t>
            </a:fld>
            <a:endParaRPr lang="en-US"/>
          </a:p>
        </p:txBody>
      </p:sp>
      <p:sp>
        <p:nvSpPr>
          <p:cNvPr id="55318" name="Text Box 21"/>
          <p:cNvSpPr txBox="1">
            <a:spLocks noChangeArrowheads="1"/>
          </p:cNvSpPr>
          <p:nvPr/>
        </p:nvSpPr>
        <p:spPr bwMode="auto">
          <a:xfrm>
            <a:off x="3771900" y="4770438"/>
            <a:ext cx="4191000" cy="762000"/>
          </a:xfrm>
          <a:prstGeom prst="rect">
            <a:avLst/>
          </a:prstGeom>
          <a:noFill/>
          <a:ln w="9525" algn="ctr">
            <a:noFill/>
            <a:miter lim="800000"/>
            <a:headEnd/>
            <a:tailEnd/>
          </a:ln>
        </p:spPr>
        <p:txBody>
          <a:bodyPr>
            <a:spAutoFit/>
          </a:bodyPr>
          <a:lstStyle/>
          <a:p>
            <a:pPr eaLnBrk="0" hangingPunct="0"/>
            <a:r>
              <a:rPr lang="en-US" dirty="0"/>
              <a:t>Measures the average number of swing-SNF beds occupied per day</a:t>
            </a:r>
          </a:p>
        </p:txBody>
      </p:sp>
      <p:sp>
        <p:nvSpPr>
          <p:cNvPr id="55319" name="Text Box 22"/>
          <p:cNvSpPr txBox="1">
            <a:spLocks noChangeArrowheads="1"/>
          </p:cNvSpPr>
          <p:nvPr/>
        </p:nvSpPr>
        <p:spPr bwMode="auto">
          <a:xfrm>
            <a:off x="1393825" y="3907735"/>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5320" name="Text Box 23"/>
          <p:cNvSpPr txBox="1">
            <a:spLocks noChangeArrowheads="1"/>
          </p:cNvSpPr>
          <p:nvPr/>
        </p:nvSpPr>
        <p:spPr bwMode="auto">
          <a:xfrm>
            <a:off x="949273" y="4937919"/>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76E17AE8-B3A3-2D41-9A53-4511A137484F}"/>
              </a:ext>
            </a:extLst>
          </p:cNvPr>
          <p:cNvGraphicFramePr>
            <a:graphicFrameLocks/>
          </p:cNvGraphicFramePr>
          <p:nvPr>
            <p:extLst>
              <p:ext uri="{D42A27DB-BD31-4B8C-83A1-F6EECF244321}">
                <p14:modId xmlns:p14="http://schemas.microsoft.com/office/powerpoint/2010/main" val="3608301689"/>
              </p:ext>
            </p:extLst>
          </p:nvPr>
        </p:nvGraphicFramePr>
        <p:xfrm>
          <a:off x="473594" y="1290900"/>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1.58</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FBD16AA-FFED-198F-807C-DE264254643F}"/>
                  </a:ext>
                </a:extLst>
              </p:cNvPr>
              <p:cNvSpPr txBox="1"/>
              <p:nvPr/>
            </p:nvSpPr>
            <p:spPr>
              <a:xfrm>
                <a:off x="3771900" y="3802929"/>
                <a:ext cx="3470502"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Inpatient swing bed SNF days</m:t>
                          </m:r>
                        </m:num>
                        <m:den>
                          <m:r>
                            <m:rPr>
                              <m:nor/>
                            </m:rPr>
                            <a:rPr lang="en-US" b="0" i="0" smtClean="0">
                              <a:latin typeface="Times New Roman" panose="02020603050405020304" pitchFamily="18" charset="0"/>
                              <a:cs typeface="Times New Roman" panose="02020603050405020304" pitchFamily="18" charset="0"/>
                            </a:rPr>
                            <m:t>Days in period</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AFBD16AA-FFED-198F-807C-DE264254643F}"/>
                  </a:ext>
                </a:extLst>
              </p:cNvPr>
              <p:cNvSpPr txBox="1">
                <a:spLocks noRot="1" noChangeAspect="1" noMove="1" noResize="1" noEditPoints="1" noAdjustHandles="1" noChangeArrowheads="1" noChangeShapeType="1" noTextEdit="1"/>
              </p:cNvSpPr>
              <p:nvPr/>
            </p:nvSpPr>
            <p:spPr>
              <a:xfrm>
                <a:off x="3771900" y="3802929"/>
                <a:ext cx="3470502"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200" dirty="0"/>
              <a:t>Inpatient: Average Daily Census Acute</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19</a:t>
            </a:fld>
            <a:endParaRPr lang="en-US"/>
          </a:p>
        </p:txBody>
      </p:sp>
      <p:sp>
        <p:nvSpPr>
          <p:cNvPr id="56342" name="Text Box 21"/>
          <p:cNvSpPr txBox="1">
            <a:spLocks noChangeArrowheads="1"/>
          </p:cNvSpPr>
          <p:nvPr/>
        </p:nvSpPr>
        <p:spPr bwMode="auto">
          <a:xfrm>
            <a:off x="4076700" y="4937919"/>
            <a:ext cx="3962400" cy="762000"/>
          </a:xfrm>
          <a:prstGeom prst="rect">
            <a:avLst/>
          </a:prstGeom>
          <a:noFill/>
          <a:ln w="9525" algn="ctr">
            <a:noFill/>
            <a:miter lim="800000"/>
            <a:headEnd/>
            <a:tailEnd/>
          </a:ln>
        </p:spPr>
        <p:txBody>
          <a:bodyPr>
            <a:spAutoFit/>
          </a:bodyPr>
          <a:lstStyle/>
          <a:p>
            <a:pPr eaLnBrk="0" hangingPunct="0"/>
            <a:r>
              <a:rPr lang="en-US" dirty="0"/>
              <a:t>Measures the average number of acute care beds occupied per day</a:t>
            </a:r>
          </a:p>
        </p:txBody>
      </p:sp>
      <p:sp>
        <p:nvSpPr>
          <p:cNvPr id="56343" name="Text Box 22"/>
          <p:cNvSpPr txBox="1">
            <a:spLocks noChangeArrowheads="1"/>
          </p:cNvSpPr>
          <p:nvPr/>
        </p:nvSpPr>
        <p:spPr bwMode="auto">
          <a:xfrm>
            <a:off x="1393823" y="3862252"/>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6344" name="Text Box 23"/>
          <p:cNvSpPr txBox="1">
            <a:spLocks noChangeArrowheads="1"/>
          </p:cNvSpPr>
          <p:nvPr/>
        </p:nvSpPr>
        <p:spPr bwMode="auto">
          <a:xfrm>
            <a:off x="1177130" y="5105400"/>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49ADC85A-16EC-C14B-A9AF-A10997CD2C05}"/>
              </a:ext>
            </a:extLst>
          </p:cNvPr>
          <p:cNvGraphicFramePr>
            <a:graphicFrameLocks/>
          </p:cNvGraphicFramePr>
          <p:nvPr>
            <p:extLst>
              <p:ext uri="{D42A27DB-BD31-4B8C-83A1-F6EECF244321}">
                <p14:modId xmlns:p14="http://schemas.microsoft.com/office/powerpoint/2010/main" val="3700357127"/>
              </p:ext>
            </p:extLst>
          </p:nvPr>
        </p:nvGraphicFramePr>
        <p:xfrm>
          <a:off x="473594" y="1290900"/>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2.05</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C9F4CB8-9875-2FD1-E7CE-EF3B7E7B1BB5}"/>
                  </a:ext>
                </a:extLst>
              </p:cNvPr>
              <p:cNvSpPr txBox="1"/>
              <p:nvPr/>
            </p:nvSpPr>
            <p:spPr>
              <a:xfrm>
                <a:off x="4175121" y="3857770"/>
                <a:ext cx="3343864"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Inpatient acute care bed days</m:t>
                          </m:r>
                        </m:num>
                        <m:den>
                          <m:r>
                            <m:rPr>
                              <m:nor/>
                            </m:rPr>
                            <a:rPr lang="en-US" b="0" i="0" smtClean="0">
                              <a:latin typeface="Times New Roman" panose="02020603050405020304" pitchFamily="18" charset="0"/>
                              <a:cs typeface="Times New Roman" panose="02020603050405020304" pitchFamily="18" charset="0"/>
                            </a:rPr>
                            <m:t>Days in period</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DC9F4CB8-9875-2FD1-E7CE-EF3B7E7B1BB5}"/>
                  </a:ext>
                </a:extLst>
              </p:cNvPr>
              <p:cNvSpPr txBox="1">
                <a:spLocks noRot="1" noChangeAspect="1" noMove="1" noResize="1" noEditPoints="1" noAdjustHandles="1" noChangeArrowheads="1" noChangeShapeType="1" noTextEdit="1"/>
              </p:cNvSpPr>
              <p:nvPr/>
            </p:nvSpPr>
            <p:spPr>
              <a:xfrm>
                <a:off x="4175121" y="3857770"/>
                <a:ext cx="3343864"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200" dirty="0"/>
              <a:t>Growth: 1-Year Change in Operating Revenue</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20</a:t>
            </a:fld>
            <a:endParaRPr lang="en-US"/>
          </a:p>
        </p:txBody>
      </p:sp>
      <p:sp>
        <p:nvSpPr>
          <p:cNvPr id="56342" name="Text Box 21"/>
          <p:cNvSpPr txBox="1">
            <a:spLocks noChangeArrowheads="1"/>
          </p:cNvSpPr>
          <p:nvPr/>
        </p:nvSpPr>
        <p:spPr bwMode="auto">
          <a:xfrm>
            <a:off x="2877291" y="4937918"/>
            <a:ext cx="3962400" cy="769441"/>
          </a:xfrm>
          <a:prstGeom prst="rect">
            <a:avLst/>
          </a:prstGeom>
          <a:noFill/>
          <a:ln w="9525" algn="ctr">
            <a:noFill/>
            <a:miter lim="800000"/>
            <a:headEnd/>
            <a:tailEnd/>
          </a:ln>
        </p:spPr>
        <p:txBody>
          <a:bodyPr>
            <a:spAutoFit/>
          </a:bodyPr>
          <a:lstStyle/>
          <a:p>
            <a:pPr eaLnBrk="0" hangingPunct="0"/>
            <a:r>
              <a:rPr lang="en-US" dirty="0"/>
              <a:t>Measures the change in operating revenue over 1 year</a:t>
            </a:r>
          </a:p>
        </p:txBody>
      </p:sp>
      <p:sp>
        <p:nvSpPr>
          <p:cNvPr id="56343" name="Text Box 22"/>
          <p:cNvSpPr txBox="1">
            <a:spLocks noChangeArrowheads="1"/>
          </p:cNvSpPr>
          <p:nvPr/>
        </p:nvSpPr>
        <p:spPr bwMode="auto">
          <a:xfrm>
            <a:off x="232565" y="3691181"/>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6344" name="Text Box 23"/>
          <p:cNvSpPr txBox="1">
            <a:spLocks noChangeArrowheads="1"/>
          </p:cNvSpPr>
          <p:nvPr/>
        </p:nvSpPr>
        <p:spPr bwMode="auto">
          <a:xfrm>
            <a:off x="205147" y="5109120"/>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DF8305DF-FD2E-0E46-856D-E18917D68E35}"/>
              </a:ext>
            </a:extLst>
          </p:cNvPr>
          <p:cNvGraphicFramePr>
            <a:graphicFrameLocks/>
          </p:cNvGraphicFramePr>
          <p:nvPr>
            <p:extLst>
              <p:ext uri="{D42A27DB-BD31-4B8C-83A1-F6EECF244321}">
                <p14:modId xmlns:p14="http://schemas.microsoft.com/office/powerpoint/2010/main" val="2355964191"/>
              </p:ext>
            </p:extLst>
          </p:nvPr>
        </p:nvGraphicFramePr>
        <p:xfrm>
          <a:off x="457200" y="1728164"/>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32147">
                  <a:extLst>
                    <a:ext uri="{9D8B030D-6E8A-4147-A177-3AD203B41FA5}">
                      <a16:colId xmlns:a16="http://schemas.microsoft.com/office/drawing/2014/main" val="20001"/>
                    </a:ext>
                  </a:extLst>
                </a:gridCol>
                <a:gridCol w="1982653">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7.38</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7F3E4F4-2406-A2F5-C18F-C72EAB3A362B}"/>
                  </a:ext>
                </a:extLst>
              </p:cNvPr>
              <p:cNvSpPr txBox="1"/>
              <p:nvPr/>
            </p:nvSpPr>
            <p:spPr>
              <a:xfrm>
                <a:off x="1888521" y="3608882"/>
                <a:ext cx="7022914" cy="715773"/>
              </a:xfrm>
              <a:prstGeom prst="rect">
                <a:avLst/>
              </a:prstGeom>
              <a:noFill/>
            </p:spPr>
            <p:txBody>
              <a:bodyPr wrap="square" lIns="0" tIns="0" rIns="0" bIns="0" rtlCol="0">
                <a:spAutoFit/>
              </a:bodyPr>
              <a:lstStyle/>
              <a:p>
                <a:pPr/>
                <a14:m>
                  <m:oMathPara xmlns:m="http://schemas.openxmlformats.org/officeDocument/2006/math">
                    <m:oMath>
                      <m:f>
                        <m:fPr>
                          <m:ctrlPr>
                            <a:rPr lang="en-US" b="0" i="0" smtClean="0">
                              <a:cs typeface="Times" panose="02020603050405020304" pitchFamily="18" charset="0"/>
                            </a:rPr>
                          </m:ctrlPr>
                        </m:fPr>
                        <m:num>
                          <m:r>
                            <m:rPr>
                              <m:nor/>
                            </m:rPr>
                            <a:rPr lang="en-US" b="0" i="0" smtClean="0">
                              <a:cs typeface="Times" panose="02020603050405020304" pitchFamily="18" charset="0"/>
                            </a:rPr>
                            <m:t>Operating revenue </m:t>
                          </m:r>
                          <m:d>
                            <m:dPr>
                              <m:ctrlPr>
                                <a:rPr lang="en-US" b="0" i="0" smtClean="0">
                                  <a:cs typeface="Times" panose="02020603050405020304" pitchFamily="18" charset="0"/>
                                </a:rPr>
                              </m:ctrlPr>
                            </m:dPr>
                            <m:e>
                              <m:r>
                                <m:rPr>
                                  <m:nor/>
                                </m:rPr>
                                <a:rPr lang="en-US" b="0" i="0" smtClean="0">
                                  <a:cs typeface="Times" panose="02020603050405020304" pitchFamily="18" charset="0"/>
                                </a:rPr>
                                <m:t>year t</m:t>
                              </m:r>
                            </m:e>
                          </m:d>
                          <m:r>
                            <m:rPr>
                              <m:nor/>
                            </m:rPr>
                            <a:rPr lang="en-US" b="0" i="1" smtClean="0">
                              <a:cs typeface="Times" panose="02020603050405020304" pitchFamily="18" charset="0"/>
                            </a:rPr>
                            <m:t> </m:t>
                          </m:r>
                          <m:r>
                            <m:rPr>
                              <m:nor/>
                            </m:rPr>
                            <a:rPr lang="en-US" i="1" smtClean="0">
                              <a:ea typeface="Cambria Math" panose="02040503050406030204" pitchFamily="18" charset="0"/>
                              <a:cs typeface="Times" panose="02020603050405020304" pitchFamily="18" charset="0"/>
                            </a:rPr>
                            <m:t>−</m:t>
                          </m:r>
                          <m:r>
                            <m:rPr>
                              <m:nor/>
                            </m:rPr>
                            <a:rPr lang="en-US" b="0" i="0" smtClean="0">
                              <a:ea typeface="Cambria Math" panose="02040503050406030204" pitchFamily="18" charset="0"/>
                              <a:cs typeface="Times" panose="02020603050405020304" pitchFamily="18" charset="0"/>
                            </a:rPr>
                            <m:t> Operating revenue </m:t>
                          </m:r>
                          <m:d>
                            <m:dPr>
                              <m:ctrlPr>
                                <a:rPr lang="en-US" b="0" i="0" smtClean="0">
                                  <a:ea typeface="Cambria Math" panose="02040503050406030204" pitchFamily="18" charset="0"/>
                                  <a:cs typeface="Times" panose="02020603050405020304" pitchFamily="18" charset="0"/>
                                </a:rPr>
                              </m:ctrlPr>
                            </m:dPr>
                            <m:e>
                              <m:r>
                                <m:rPr>
                                  <m:nor/>
                                </m:rPr>
                                <a:rPr lang="en-US" b="0" i="0" smtClean="0">
                                  <a:ea typeface="Cambria Math" panose="02040503050406030204" pitchFamily="18" charset="0"/>
                                  <a:cs typeface="Times" panose="02020603050405020304" pitchFamily="18" charset="0"/>
                                </a:rPr>
                                <m:t>year t – 1</m:t>
                              </m:r>
                            </m:e>
                          </m:d>
                        </m:num>
                        <m:den>
                          <m:r>
                            <m:rPr>
                              <m:nor/>
                            </m:rPr>
                            <a:rPr lang="en-US" b="0" i="0" smtClean="0">
                              <a:cs typeface="Times" panose="02020603050405020304" pitchFamily="18" charset="0"/>
                            </a:rPr>
                            <m:t>Operating revenue (year t – 1)</m:t>
                          </m:r>
                        </m:den>
                      </m:f>
                    </m:oMath>
                  </m:oMathPara>
                </a14:m>
                <a:endParaRPr lang="en-US" dirty="0">
                  <a:cs typeface="Times" panose="02020603050405020304" pitchFamily="18" charset="0"/>
                </a:endParaRPr>
              </a:p>
            </p:txBody>
          </p:sp>
        </mc:Choice>
        <mc:Fallback xmlns="">
          <p:sp>
            <p:nvSpPr>
              <p:cNvPr id="2" name="TextBox 1">
                <a:extLst>
                  <a:ext uri="{FF2B5EF4-FFF2-40B4-BE49-F238E27FC236}">
                    <a16:creationId xmlns:a16="http://schemas.microsoft.com/office/drawing/2014/main" id="{17F3E4F4-2406-A2F5-C18F-C72EAB3A362B}"/>
                  </a:ext>
                </a:extLst>
              </p:cNvPr>
              <p:cNvSpPr txBox="1">
                <a:spLocks noRot="1" noChangeAspect="1" noMove="1" noResize="1" noEditPoints="1" noAdjustHandles="1" noChangeArrowheads="1" noChangeShapeType="1" noTextEdit="1"/>
              </p:cNvSpPr>
              <p:nvPr/>
            </p:nvSpPr>
            <p:spPr>
              <a:xfrm>
                <a:off x="1888521" y="3608882"/>
                <a:ext cx="7022914" cy="71577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37036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200" dirty="0"/>
              <a:t>Growth: 3-Year Change in Operating Revenue</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21</a:t>
            </a:fld>
            <a:endParaRPr lang="en-US"/>
          </a:p>
        </p:txBody>
      </p:sp>
      <p:sp>
        <p:nvSpPr>
          <p:cNvPr id="56342" name="Text Box 21"/>
          <p:cNvSpPr txBox="1">
            <a:spLocks noChangeArrowheads="1"/>
          </p:cNvSpPr>
          <p:nvPr/>
        </p:nvSpPr>
        <p:spPr bwMode="auto">
          <a:xfrm>
            <a:off x="3048000" y="4951231"/>
            <a:ext cx="3962400" cy="769441"/>
          </a:xfrm>
          <a:prstGeom prst="rect">
            <a:avLst/>
          </a:prstGeom>
          <a:noFill/>
          <a:ln w="9525" algn="ctr">
            <a:noFill/>
            <a:miter lim="800000"/>
            <a:headEnd/>
            <a:tailEnd/>
          </a:ln>
        </p:spPr>
        <p:txBody>
          <a:bodyPr>
            <a:spAutoFit/>
          </a:bodyPr>
          <a:lstStyle/>
          <a:p>
            <a:pPr eaLnBrk="0" hangingPunct="0"/>
            <a:r>
              <a:rPr lang="en-US" dirty="0"/>
              <a:t>Measures the change in operating revenue over 3 years</a:t>
            </a:r>
          </a:p>
        </p:txBody>
      </p:sp>
      <p:sp>
        <p:nvSpPr>
          <p:cNvPr id="56343" name="Text Box 22"/>
          <p:cNvSpPr txBox="1">
            <a:spLocks noChangeArrowheads="1"/>
          </p:cNvSpPr>
          <p:nvPr/>
        </p:nvSpPr>
        <p:spPr bwMode="auto">
          <a:xfrm>
            <a:off x="421841" y="3929332"/>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6344" name="Text Box 23"/>
          <p:cNvSpPr txBox="1">
            <a:spLocks noChangeArrowheads="1"/>
          </p:cNvSpPr>
          <p:nvPr/>
        </p:nvSpPr>
        <p:spPr bwMode="auto">
          <a:xfrm>
            <a:off x="252599" y="5159340"/>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25FB2926-2827-5F47-8AA7-533260FAD2A9}"/>
              </a:ext>
            </a:extLst>
          </p:cNvPr>
          <p:cNvGraphicFramePr>
            <a:graphicFrameLocks/>
          </p:cNvGraphicFramePr>
          <p:nvPr>
            <p:extLst>
              <p:ext uri="{D42A27DB-BD31-4B8C-83A1-F6EECF244321}">
                <p14:modId xmlns:p14="http://schemas.microsoft.com/office/powerpoint/2010/main" val="2719389570"/>
              </p:ext>
            </p:extLst>
          </p:nvPr>
        </p:nvGraphicFramePr>
        <p:xfrm>
          <a:off x="457200" y="1724614"/>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32147">
                  <a:extLst>
                    <a:ext uri="{9D8B030D-6E8A-4147-A177-3AD203B41FA5}">
                      <a16:colId xmlns:a16="http://schemas.microsoft.com/office/drawing/2014/main" val="20001"/>
                    </a:ext>
                  </a:extLst>
                </a:gridCol>
                <a:gridCol w="1982653">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13.07</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FF5216D-14B2-7B60-BA3B-A30897984687}"/>
                  </a:ext>
                </a:extLst>
              </p:cNvPr>
              <p:cNvSpPr txBox="1"/>
              <p:nvPr/>
            </p:nvSpPr>
            <p:spPr>
              <a:xfrm>
                <a:off x="1981200" y="3891024"/>
                <a:ext cx="6900222" cy="715773"/>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Operating revenue </m:t>
                          </m:r>
                          <m:d>
                            <m:dPr>
                              <m:ctrlPr>
                                <a:rPr lang="en-US" b="0" i="0" smtClean="0">
                                  <a:latin typeface="Times New Roman" panose="02020603050405020304" pitchFamily="18" charset="0"/>
                                  <a:cs typeface="Times New Roman" panose="02020603050405020304" pitchFamily="18" charset="0"/>
                                </a:rPr>
                              </m:ctrlPr>
                            </m:dPr>
                            <m:e>
                              <m:r>
                                <m:rPr>
                                  <m:nor/>
                                </m:rPr>
                                <a:rPr lang="en-US" b="0" i="0" smtClean="0">
                                  <a:latin typeface="Times New Roman" panose="02020603050405020304" pitchFamily="18" charset="0"/>
                                  <a:cs typeface="Times New Roman" panose="02020603050405020304" pitchFamily="18" charset="0"/>
                                </a:rPr>
                                <m:t>year t</m:t>
                              </m:r>
                            </m:e>
                          </m:d>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Operating revenue (year 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3)</m:t>
                          </m:r>
                        </m:num>
                        <m:den>
                          <m:r>
                            <m:rPr>
                              <m:nor/>
                            </m:rPr>
                            <a:rPr lang="en-US" b="0" i="0" smtClean="0">
                              <a:latin typeface="Times New Roman" panose="02020603050405020304" pitchFamily="18" charset="0"/>
                              <a:cs typeface="Times New Roman" panose="02020603050405020304" pitchFamily="18" charset="0"/>
                            </a:rPr>
                            <m:t>Operating revenue (year 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3)</m:t>
                          </m:r>
                        </m:den>
                      </m:f>
                    </m:oMath>
                  </m:oMathPara>
                </a14:m>
                <a:endParaRPr lang="en-US" dirty="0"/>
              </a:p>
            </p:txBody>
          </p:sp>
        </mc:Choice>
        <mc:Fallback xmlns="">
          <p:sp>
            <p:nvSpPr>
              <p:cNvPr id="2" name="TextBox 1">
                <a:extLst>
                  <a:ext uri="{FF2B5EF4-FFF2-40B4-BE49-F238E27FC236}">
                    <a16:creationId xmlns:a16="http://schemas.microsoft.com/office/drawing/2014/main" id="{9FF5216D-14B2-7B60-BA3B-A30897984687}"/>
                  </a:ext>
                </a:extLst>
              </p:cNvPr>
              <p:cNvSpPr txBox="1">
                <a:spLocks noRot="1" noChangeAspect="1" noMove="1" noResize="1" noEditPoints="1" noAdjustHandles="1" noChangeArrowheads="1" noChangeShapeType="1" noTextEdit="1"/>
              </p:cNvSpPr>
              <p:nvPr/>
            </p:nvSpPr>
            <p:spPr>
              <a:xfrm>
                <a:off x="1981200" y="3891024"/>
                <a:ext cx="6900222" cy="71577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83086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200" dirty="0"/>
              <a:t>Growth: 1-Year Change in Operating Expenses</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22</a:t>
            </a:fld>
            <a:endParaRPr lang="en-US"/>
          </a:p>
        </p:txBody>
      </p:sp>
      <p:sp>
        <p:nvSpPr>
          <p:cNvPr id="56342" name="Text Box 21"/>
          <p:cNvSpPr txBox="1">
            <a:spLocks noChangeArrowheads="1"/>
          </p:cNvSpPr>
          <p:nvPr/>
        </p:nvSpPr>
        <p:spPr bwMode="auto">
          <a:xfrm>
            <a:off x="2743200" y="4980050"/>
            <a:ext cx="3962400" cy="769441"/>
          </a:xfrm>
          <a:prstGeom prst="rect">
            <a:avLst/>
          </a:prstGeom>
          <a:noFill/>
          <a:ln w="9525" algn="ctr">
            <a:noFill/>
            <a:miter lim="800000"/>
            <a:headEnd/>
            <a:tailEnd/>
          </a:ln>
        </p:spPr>
        <p:txBody>
          <a:bodyPr>
            <a:spAutoFit/>
          </a:bodyPr>
          <a:lstStyle/>
          <a:p>
            <a:pPr eaLnBrk="0" hangingPunct="0"/>
            <a:r>
              <a:rPr lang="en-US" dirty="0"/>
              <a:t>Measures the change in operating expense over 1 year</a:t>
            </a:r>
          </a:p>
        </p:txBody>
      </p:sp>
      <p:sp>
        <p:nvSpPr>
          <p:cNvPr id="56343" name="Text Box 22"/>
          <p:cNvSpPr txBox="1">
            <a:spLocks noChangeArrowheads="1"/>
          </p:cNvSpPr>
          <p:nvPr/>
        </p:nvSpPr>
        <p:spPr bwMode="auto">
          <a:xfrm>
            <a:off x="254494" y="3810278"/>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6344" name="Text Box 23"/>
          <p:cNvSpPr txBox="1">
            <a:spLocks noChangeArrowheads="1"/>
          </p:cNvSpPr>
          <p:nvPr/>
        </p:nvSpPr>
        <p:spPr bwMode="auto">
          <a:xfrm>
            <a:off x="229393" y="4980050"/>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02F9F8A3-F5CB-A247-AE4D-25EC3D257037}"/>
              </a:ext>
            </a:extLst>
          </p:cNvPr>
          <p:cNvGraphicFramePr>
            <a:graphicFrameLocks/>
          </p:cNvGraphicFramePr>
          <p:nvPr>
            <p:extLst>
              <p:ext uri="{D42A27DB-BD31-4B8C-83A1-F6EECF244321}">
                <p14:modId xmlns:p14="http://schemas.microsoft.com/office/powerpoint/2010/main" val="3404547365"/>
              </p:ext>
            </p:extLst>
          </p:nvPr>
        </p:nvGraphicFramePr>
        <p:xfrm>
          <a:off x="457200" y="1676123"/>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32147">
                  <a:extLst>
                    <a:ext uri="{9D8B030D-6E8A-4147-A177-3AD203B41FA5}">
                      <a16:colId xmlns:a16="http://schemas.microsoft.com/office/drawing/2014/main" val="20001"/>
                    </a:ext>
                  </a:extLst>
                </a:gridCol>
                <a:gridCol w="1982653">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6.33</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1517715-C3A8-C35C-A2DA-6DCCB448CFDC}"/>
                  </a:ext>
                </a:extLst>
              </p:cNvPr>
              <p:cNvSpPr txBox="1"/>
              <p:nvPr/>
            </p:nvSpPr>
            <p:spPr>
              <a:xfrm>
                <a:off x="1828800" y="3830758"/>
                <a:ext cx="7161512" cy="715773"/>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Operating expenses </m:t>
                          </m:r>
                          <m:d>
                            <m:dPr>
                              <m:ctrlPr>
                                <a:rPr lang="en-US" b="0" i="0" smtClean="0">
                                  <a:latin typeface="Times New Roman" panose="02020603050405020304" pitchFamily="18" charset="0"/>
                                  <a:cs typeface="Times New Roman" panose="02020603050405020304" pitchFamily="18" charset="0"/>
                                </a:rPr>
                              </m:ctrlPr>
                            </m:dPr>
                            <m:e>
                              <m:r>
                                <m:rPr>
                                  <m:nor/>
                                </m:rPr>
                                <a:rPr lang="en-US" b="0" i="0" smtClean="0">
                                  <a:latin typeface="Times New Roman" panose="02020603050405020304" pitchFamily="18" charset="0"/>
                                  <a:cs typeface="Times New Roman" panose="02020603050405020304" pitchFamily="18" charset="0"/>
                                </a:rPr>
                                <m:t>year t</m:t>
                              </m:r>
                            </m:e>
                          </m:d>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Operating </m:t>
                          </m:r>
                          <m:r>
                            <m:rPr>
                              <m:nor/>
                            </m:rPr>
                            <a:rPr lang="en-US" i="0">
                              <a:latin typeface="Times New Roman" panose="02020603050405020304" pitchFamily="18" charset="0"/>
                              <a:cs typeface="Times New Roman" panose="02020603050405020304" pitchFamily="18" charset="0"/>
                            </a:rPr>
                            <m:t>expenses</m:t>
                          </m:r>
                          <m:r>
                            <m:rPr>
                              <m:nor/>
                            </m:rPr>
                            <a:rPr lang="en-US" b="0" i="0" smtClean="0">
                              <a:latin typeface="Times New Roman" panose="02020603050405020304" pitchFamily="18" charset="0"/>
                              <a:cs typeface="Times New Roman" panose="02020603050405020304" pitchFamily="18" charset="0"/>
                            </a:rPr>
                            <m:t> </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(year t</m:t>
                          </m:r>
                          <m:r>
                            <a:rPr lang="en-US" b="0" i="1" smtClean="0">
                              <a:latin typeface="Cambria Math" panose="02040503050406030204" pitchFamily="18" charset="0"/>
                              <a:ea typeface="Cambria Math" panose="02040503050406030204" pitchFamily="18" charset="0"/>
                            </a:rPr>
                            <m:t>−</m:t>
                          </m:r>
                          <m:r>
                            <m:rPr>
                              <m:nor/>
                            </m:rPr>
                            <a:rPr lang="en-US" b="0" i="0" smtClean="0">
                              <a:latin typeface="Cambria Math" panose="02040503050406030204" pitchFamily="18" charset="0"/>
                              <a:ea typeface="Cambria Math" panose="02040503050406030204" pitchFamily="18" charset="0"/>
                            </a:rPr>
                            <m:t>1</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m:t>
                          </m:r>
                        </m:num>
                        <m:den>
                          <m:r>
                            <m:rPr>
                              <m:nor/>
                            </m:rPr>
                            <a:rPr lang="en-US" b="0" i="0" smtClean="0">
                              <a:latin typeface="Times New Roman" panose="02020603050405020304" pitchFamily="18" charset="0"/>
                              <a:cs typeface="Times New Roman" panose="02020603050405020304" pitchFamily="18" charset="0"/>
                            </a:rPr>
                            <m:t>Operating </m:t>
                          </m:r>
                          <m:r>
                            <m:rPr>
                              <m:nor/>
                            </m:rPr>
                            <a:rPr lang="en-US" i="0">
                              <a:latin typeface="Times New Roman" panose="02020603050405020304" pitchFamily="18" charset="0"/>
                              <a:cs typeface="Times New Roman" panose="02020603050405020304" pitchFamily="18" charset="0"/>
                            </a:rPr>
                            <m:t>expenses</m:t>
                          </m:r>
                          <m:r>
                            <m:rPr>
                              <m:nor/>
                            </m:rPr>
                            <a:rPr lang="en-US" b="0" i="0" smtClean="0">
                              <a:latin typeface="Times New Roman" panose="02020603050405020304" pitchFamily="18" charset="0"/>
                              <a:cs typeface="Times New Roman" panose="02020603050405020304" pitchFamily="18" charset="0"/>
                            </a:rPr>
                            <m:t> (year t</m:t>
                          </m:r>
                          <m:r>
                            <a:rPr lang="en-US" b="0" i="1" smtClean="0">
                              <a:latin typeface="Cambria Math" panose="02040503050406030204" pitchFamily="18" charset="0"/>
                              <a:ea typeface="Cambria Math" panose="02040503050406030204" pitchFamily="18" charset="0"/>
                            </a:rPr>
                            <m:t>−</m:t>
                          </m:r>
                          <m:r>
                            <m:rPr>
                              <m:nor/>
                            </m:rPr>
                            <a:rPr lang="en-US" b="0" i="0" smtClean="0">
                              <a:latin typeface="Cambria Math" panose="02040503050406030204" pitchFamily="18" charset="0"/>
                              <a:ea typeface="Cambria Math" panose="02040503050406030204" pitchFamily="18" charset="0"/>
                            </a:rPr>
                            <m:t>1</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m:t>
                          </m:r>
                        </m:den>
                      </m:f>
                    </m:oMath>
                  </m:oMathPara>
                </a14:m>
                <a:endParaRPr lang="en-US" dirty="0"/>
              </a:p>
            </p:txBody>
          </p:sp>
        </mc:Choice>
        <mc:Fallback xmlns="">
          <p:sp>
            <p:nvSpPr>
              <p:cNvPr id="2" name="TextBox 1">
                <a:extLst>
                  <a:ext uri="{FF2B5EF4-FFF2-40B4-BE49-F238E27FC236}">
                    <a16:creationId xmlns:a16="http://schemas.microsoft.com/office/drawing/2014/main" id="{71517715-C3A8-C35C-A2DA-6DCCB448CFDC}"/>
                  </a:ext>
                </a:extLst>
              </p:cNvPr>
              <p:cNvSpPr txBox="1">
                <a:spLocks noRot="1" noChangeAspect="1" noMove="1" noResize="1" noEditPoints="1" noAdjustHandles="1" noChangeArrowheads="1" noChangeShapeType="1" noTextEdit="1"/>
              </p:cNvSpPr>
              <p:nvPr/>
            </p:nvSpPr>
            <p:spPr>
              <a:xfrm>
                <a:off x="1828800" y="3830758"/>
                <a:ext cx="7161512" cy="71577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21002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200" dirty="0"/>
              <a:t>Growth: 3-Year Change in Operating Expenses</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23</a:t>
            </a:fld>
            <a:endParaRPr lang="en-US"/>
          </a:p>
        </p:txBody>
      </p:sp>
      <p:sp>
        <p:nvSpPr>
          <p:cNvPr id="56342" name="Text Box 21"/>
          <p:cNvSpPr txBox="1">
            <a:spLocks noChangeArrowheads="1"/>
          </p:cNvSpPr>
          <p:nvPr/>
        </p:nvSpPr>
        <p:spPr bwMode="auto">
          <a:xfrm>
            <a:off x="2877291" y="4937918"/>
            <a:ext cx="3962400" cy="769441"/>
          </a:xfrm>
          <a:prstGeom prst="rect">
            <a:avLst/>
          </a:prstGeom>
          <a:noFill/>
          <a:ln w="9525" algn="ctr">
            <a:noFill/>
            <a:miter lim="800000"/>
            <a:headEnd/>
            <a:tailEnd/>
          </a:ln>
        </p:spPr>
        <p:txBody>
          <a:bodyPr>
            <a:spAutoFit/>
          </a:bodyPr>
          <a:lstStyle/>
          <a:p>
            <a:pPr eaLnBrk="0" hangingPunct="0"/>
            <a:r>
              <a:rPr lang="en-US" dirty="0"/>
              <a:t>Measures the change in operating expenses over 3 years</a:t>
            </a:r>
          </a:p>
        </p:txBody>
      </p:sp>
      <p:sp>
        <p:nvSpPr>
          <p:cNvPr id="56343" name="Text Box 22"/>
          <p:cNvSpPr txBox="1">
            <a:spLocks noChangeArrowheads="1"/>
          </p:cNvSpPr>
          <p:nvPr/>
        </p:nvSpPr>
        <p:spPr bwMode="auto">
          <a:xfrm>
            <a:off x="304800" y="3855044"/>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6344" name="Text Box 23"/>
          <p:cNvSpPr txBox="1">
            <a:spLocks noChangeArrowheads="1"/>
          </p:cNvSpPr>
          <p:nvPr/>
        </p:nvSpPr>
        <p:spPr bwMode="auto">
          <a:xfrm>
            <a:off x="229393" y="5109120"/>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711EFC23-FEA3-044A-89CF-7297155B355C}"/>
              </a:ext>
            </a:extLst>
          </p:cNvPr>
          <p:cNvGraphicFramePr>
            <a:graphicFrameLocks/>
          </p:cNvGraphicFramePr>
          <p:nvPr>
            <p:extLst>
              <p:ext uri="{D42A27DB-BD31-4B8C-83A1-F6EECF244321}">
                <p14:modId xmlns:p14="http://schemas.microsoft.com/office/powerpoint/2010/main" val="2264325904"/>
              </p:ext>
            </p:extLst>
          </p:nvPr>
        </p:nvGraphicFramePr>
        <p:xfrm>
          <a:off x="457200" y="1676123"/>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32147">
                  <a:extLst>
                    <a:ext uri="{9D8B030D-6E8A-4147-A177-3AD203B41FA5}">
                      <a16:colId xmlns:a16="http://schemas.microsoft.com/office/drawing/2014/main" val="20001"/>
                    </a:ext>
                  </a:extLst>
                </a:gridCol>
                <a:gridCol w="1982653">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21.61</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ABD3D59-ABC3-E02A-2689-B3B90D5A33C0}"/>
                  </a:ext>
                </a:extLst>
              </p:cNvPr>
              <p:cNvSpPr txBox="1"/>
              <p:nvPr/>
            </p:nvSpPr>
            <p:spPr>
              <a:xfrm>
                <a:off x="1828800" y="3754063"/>
                <a:ext cx="7147085" cy="715773"/>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Operating expenses </m:t>
                          </m:r>
                          <m:d>
                            <m:dPr>
                              <m:ctrlPr>
                                <a:rPr lang="en-US" b="0" i="0" smtClean="0">
                                  <a:latin typeface="Times New Roman" panose="02020603050405020304" pitchFamily="18" charset="0"/>
                                  <a:cs typeface="Times New Roman" panose="02020603050405020304" pitchFamily="18" charset="0"/>
                                </a:rPr>
                              </m:ctrlPr>
                            </m:dPr>
                            <m:e>
                              <m:r>
                                <m:rPr>
                                  <m:nor/>
                                </m:rPr>
                                <a:rPr lang="en-US" b="0" i="0" smtClean="0">
                                  <a:latin typeface="Times New Roman" panose="02020603050405020304" pitchFamily="18" charset="0"/>
                                  <a:cs typeface="Times New Roman" panose="02020603050405020304" pitchFamily="18" charset="0"/>
                                </a:rPr>
                                <m:t>year t</m:t>
                              </m:r>
                            </m:e>
                          </m:d>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Operating </m:t>
                          </m:r>
                          <m:r>
                            <m:rPr>
                              <m:nor/>
                            </m:rPr>
                            <a:rPr lang="en-US" i="0">
                              <a:latin typeface="Times New Roman" panose="02020603050405020304" pitchFamily="18" charset="0"/>
                              <a:cs typeface="Times New Roman" panose="02020603050405020304" pitchFamily="18" charset="0"/>
                            </a:rPr>
                            <m:t>expenses</m:t>
                          </m:r>
                          <m:r>
                            <m:rPr>
                              <m:nor/>
                            </m:rPr>
                            <a:rPr lang="en-US" b="0" i="0" smtClean="0">
                              <a:latin typeface="Times New Roman" panose="02020603050405020304" pitchFamily="18" charset="0"/>
                              <a:cs typeface="Times New Roman" panose="02020603050405020304" pitchFamily="18" charset="0"/>
                            </a:rPr>
                            <m:t> </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(year 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3)</m:t>
                          </m:r>
                        </m:num>
                        <m:den>
                          <m:r>
                            <m:rPr>
                              <m:nor/>
                            </m:rPr>
                            <a:rPr lang="en-US" b="0" i="0" smtClean="0">
                              <a:latin typeface="Times New Roman" panose="02020603050405020304" pitchFamily="18" charset="0"/>
                              <a:cs typeface="Times New Roman" panose="02020603050405020304" pitchFamily="18" charset="0"/>
                            </a:rPr>
                            <m:t>Operating </m:t>
                          </m:r>
                          <m:r>
                            <m:rPr>
                              <m:nor/>
                            </m:rPr>
                            <a:rPr lang="en-US" i="0">
                              <a:latin typeface="Times New Roman" panose="02020603050405020304" pitchFamily="18" charset="0"/>
                              <a:cs typeface="Times New Roman" panose="02020603050405020304" pitchFamily="18" charset="0"/>
                            </a:rPr>
                            <m:t>expenses</m:t>
                          </m:r>
                          <m:r>
                            <m:rPr>
                              <m:nor/>
                            </m:rPr>
                            <a:rPr lang="en-US" b="0" i="0" smtClean="0">
                              <a:latin typeface="Times New Roman" panose="02020603050405020304" pitchFamily="18" charset="0"/>
                              <a:cs typeface="Times New Roman" panose="02020603050405020304" pitchFamily="18" charset="0"/>
                            </a:rPr>
                            <m:t> (year 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3)</m:t>
                          </m:r>
                        </m:den>
                      </m:f>
                    </m:oMath>
                  </m:oMathPara>
                </a14:m>
                <a:endParaRPr lang="en-US" dirty="0"/>
              </a:p>
            </p:txBody>
          </p:sp>
        </mc:Choice>
        <mc:Fallback xmlns="">
          <p:sp>
            <p:nvSpPr>
              <p:cNvPr id="2" name="TextBox 1">
                <a:extLst>
                  <a:ext uri="{FF2B5EF4-FFF2-40B4-BE49-F238E27FC236}">
                    <a16:creationId xmlns:a16="http://schemas.microsoft.com/office/drawing/2014/main" id="{DABD3D59-ABC3-E02A-2689-B3B90D5A33C0}"/>
                  </a:ext>
                </a:extLst>
              </p:cNvPr>
              <p:cNvSpPr txBox="1">
                <a:spLocks noRot="1" noChangeAspect="1" noMove="1" noResize="1" noEditPoints="1" noAdjustHandles="1" noChangeArrowheads="1" noChangeShapeType="1" noTextEdit="1"/>
              </p:cNvSpPr>
              <p:nvPr/>
            </p:nvSpPr>
            <p:spPr>
              <a:xfrm>
                <a:off x="1828800" y="3754063"/>
                <a:ext cx="7147085" cy="71577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84433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ctrTitle"/>
          </p:nvPr>
        </p:nvSpPr>
        <p:spPr/>
        <p:txBody>
          <a:bodyPr/>
          <a:lstStyle/>
          <a:p>
            <a:pPr eaLnBrk="1" hangingPunct="1"/>
            <a:r>
              <a:rPr lang="en-US" sz="3200" dirty="0"/>
              <a:t>Labor: Salaries to Net Patient Revenue</a:t>
            </a:r>
          </a:p>
        </p:txBody>
      </p:sp>
      <p:sp>
        <p:nvSpPr>
          <p:cNvPr id="52226" name="Slide Number Placeholder 5"/>
          <p:cNvSpPr>
            <a:spLocks noGrp="1"/>
          </p:cNvSpPr>
          <p:nvPr>
            <p:ph type="sldNum" sz="quarter" idx="4294967295"/>
          </p:nvPr>
        </p:nvSpPr>
        <p:spPr>
          <a:xfrm>
            <a:off x="7239000" y="6248400"/>
            <a:ext cx="1905000" cy="457200"/>
          </a:xfrm>
          <a:prstGeom prst="rect">
            <a:avLst/>
          </a:prstGeom>
          <a:noFill/>
        </p:spPr>
        <p:txBody>
          <a:bodyPr/>
          <a:lstStyle/>
          <a:p>
            <a:fld id="{05465EAC-48D6-4E75-9868-851F2F2A20B5}" type="slidenum">
              <a:rPr lang="en-US" smtClean="0"/>
              <a:pPr/>
              <a:t>24</a:t>
            </a:fld>
            <a:endParaRPr lang="en-US"/>
          </a:p>
        </p:txBody>
      </p:sp>
      <p:sp>
        <p:nvSpPr>
          <p:cNvPr id="52246" name="Text Box 21"/>
          <p:cNvSpPr txBox="1">
            <a:spLocks noChangeArrowheads="1"/>
          </p:cNvSpPr>
          <p:nvPr/>
        </p:nvSpPr>
        <p:spPr bwMode="auto">
          <a:xfrm>
            <a:off x="3886200" y="4839196"/>
            <a:ext cx="4495800" cy="769441"/>
          </a:xfrm>
          <a:prstGeom prst="rect">
            <a:avLst/>
          </a:prstGeom>
          <a:noFill/>
          <a:ln w="9525" algn="ctr">
            <a:noFill/>
            <a:miter lim="800000"/>
            <a:headEnd/>
            <a:tailEnd/>
          </a:ln>
        </p:spPr>
        <p:txBody>
          <a:bodyPr wrap="square">
            <a:spAutoFit/>
          </a:bodyPr>
          <a:lstStyle/>
          <a:p>
            <a:pPr eaLnBrk="0" hangingPunct="0"/>
            <a:r>
              <a:rPr lang="en-US" dirty="0"/>
              <a:t>Measures the percentage of net patient revenue that are labor costs</a:t>
            </a:r>
          </a:p>
        </p:txBody>
      </p:sp>
      <p:sp>
        <p:nvSpPr>
          <p:cNvPr id="52247" name="Text Box 22"/>
          <p:cNvSpPr txBox="1">
            <a:spLocks noChangeArrowheads="1"/>
          </p:cNvSpPr>
          <p:nvPr/>
        </p:nvSpPr>
        <p:spPr bwMode="auto">
          <a:xfrm>
            <a:off x="1600198" y="3732783"/>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2248" name="Text Box 23"/>
          <p:cNvSpPr txBox="1">
            <a:spLocks noChangeArrowheads="1"/>
          </p:cNvSpPr>
          <p:nvPr/>
        </p:nvSpPr>
        <p:spPr bwMode="auto">
          <a:xfrm>
            <a:off x="1383505" y="5009409"/>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B3C69F8E-173A-7A4D-B997-BE39E132B74F}"/>
              </a:ext>
            </a:extLst>
          </p:cNvPr>
          <p:cNvGraphicFramePr>
            <a:graphicFrameLocks/>
          </p:cNvGraphicFramePr>
          <p:nvPr>
            <p:extLst>
              <p:ext uri="{D42A27DB-BD31-4B8C-83A1-F6EECF244321}">
                <p14:modId xmlns:p14="http://schemas.microsoft.com/office/powerpoint/2010/main" val="294181770"/>
              </p:ext>
            </p:extLst>
          </p:nvPr>
        </p:nvGraphicFramePr>
        <p:xfrm>
          <a:off x="473594" y="1290900"/>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43.67</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5B5DFA2-900D-A87D-3E3F-8CE1BF66A30D}"/>
                  </a:ext>
                </a:extLst>
              </p:cNvPr>
              <p:cNvSpPr txBox="1"/>
              <p:nvPr/>
            </p:nvSpPr>
            <p:spPr>
              <a:xfrm>
                <a:off x="4038600" y="3732783"/>
                <a:ext cx="2279470" cy="699807"/>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Salary expense</m:t>
                          </m:r>
                        </m:num>
                        <m:den>
                          <m:r>
                            <m:rPr>
                              <m:nor/>
                            </m:rPr>
                            <a:rPr lang="en-US" b="0" i="0" smtClean="0">
                              <a:latin typeface="Times New Roman" panose="02020603050405020304" pitchFamily="18" charset="0"/>
                              <a:cs typeface="Times New Roman" panose="02020603050405020304" pitchFamily="18" charset="0"/>
                            </a:rPr>
                            <m:t>Net patient revenue</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C5B5DFA2-900D-A87D-3E3F-8CE1BF66A30D}"/>
                  </a:ext>
                </a:extLst>
              </p:cNvPr>
              <p:cNvSpPr txBox="1">
                <a:spLocks noRot="1" noChangeAspect="1" noMove="1" noResize="1" noEditPoints="1" noAdjustHandles="1" noChangeArrowheads="1" noChangeShapeType="1" noTextEdit="1"/>
              </p:cNvSpPr>
              <p:nvPr/>
            </p:nvSpPr>
            <p:spPr>
              <a:xfrm>
                <a:off x="4038600" y="3732783"/>
                <a:ext cx="2279470" cy="699807"/>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ctrTitle"/>
          </p:nvPr>
        </p:nvSpPr>
        <p:spPr>
          <a:xfrm>
            <a:off x="1080654" y="170996"/>
            <a:ext cx="7910946" cy="992785"/>
          </a:xfrm>
        </p:spPr>
        <p:txBody>
          <a:bodyPr/>
          <a:lstStyle/>
          <a:p>
            <a:pPr eaLnBrk="1" hangingPunct="1"/>
            <a:r>
              <a:rPr lang="en-US" sz="3200" dirty="0"/>
              <a:t>Labor: FTEs per Adjusted Occupied Bed</a:t>
            </a:r>
          </a:p>
        </p:txBody>
      </p:sp>
      <p:sp>
        <p:nvSpPr>
          <p:cNvPr id="54274" name="Slide Number Placeholder 5"/>
          <p:cNvSpPr>
            <a:spLocks noGrp="1"/>
          </p:cNvSpPr>
          <p:nvPr>
            <p:ph type="sldNum" sz="quarter" idx="4294967295"/>
          </p:nvPr>
        </p:nvSpPr>
        <p:spPr>
          <a:xfrm>
            <a:off x="7239000" y="6248400"/>
            <a:ext cx="1905000" cy="457200"/>
          </a:xfrm>
          <a:prstGeom prst="rect">
            <a:avLst/>
          </a:prstGeom>
          <a:noFill/>
        </p:spPr>
        <p:txBody>
          <a:bodyPr/>
          <a:lstStyle/>
          <a:p>
            <a:fld id="{E47EFFD1-21A0-46CD-BB72-5C8494ADC614}" type="slidenum">
              <a:rPr lang="en-US" smtClean="0"/>
              <a:pPr/>
              <a:t>25</a:t>
            </a:fld>
            <a:endParaRPr lang="en-US"/>
          </a:p>
        </p:txBody>
      </p:sp>
      <p:sp>
        <p:nvSpPr>
          <p:cNvPr id="54294" name="Text Box 21"/>
          <p:cNvSpPr txBox="1">
            <a:spLocks noChangeArrowheads="1"/>
          </p:cNvSpPr>
          <p:nvPr/>
        </p:nvSpPr>
        <p:spPr bwMode="auto">
          <a:xfrm>
            <a:off x="4015108" y="4376807"/>
            <a:ext cx="4038600" cy="762000"/>
          </a:xfrm>
          <a:prstGeom prst="rect">
            <a:avLst/>
          </a:prstGeom>
          <a:noFill/>
          <a:ln w="9525" algn="ctr">
            <a:noFill/>
            <a:miter lim="800000"/>
            <a:headEnd/>
            <a:tailEnd/>
          </a:ln>
        </p:spPr>
        <p:txBody>
          <a:bodyPr>
            <a:spAutoFit/>
          </a:bodyPr>
          <a:lstStyle/>
          <a:p>
            <a:pPr eaLnBrk="0" hangingPunct="0"/>
            <a:r>
              <a:rPr lang="en-US" dirty="0"/>
              <a:t>Measures the number of full-time employees per each occupied bed</a:t>
            </a:r>
          </a:p>
        </p:txBody>
      </p:sp>
      <p:sp>
        <p:nvSpPr>
          <p:cNvPr id="54295" name="Text Box 22"/>
          <p:cNvSpPr txBox="1">
            <a:spLocks noChangeArrowheads="1"/>
          </p:cNvSpPr>
          <p:nvPr/>
        </p:nvSpPr>
        <p:spPr bwMode="auto">
          <a:xfrm>
            <a:off x="1538903" y="3371289"/>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4296" name="Text Box 23"/>
          <p:cNvSpPr txBox="1">
            <a:spLocks noChangeArrowheads="1"/>
          </p:cNvSpPr>
          <p:nvPr/>
        </p:nvSpPr>
        <p:spPr bwMode="auto">
          <a:xfrm>
            <a:off x="1219200" y="4427331"/>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sp>
        <p:nvSpPr>
          <p:cNvPr id="54297" name="Text Box 24"/>
          <p:cNvSpPr txBox="1">
            <a:spLocks noChangeArrowheads="1"/>
          </p:cNvSpPr>
          <p:nvPr/>
        </p:nvSpPr>
        <p:spPr bwMode="auto">
          <a:xfrm>
            <a:off x="746125" y="6162675"/>
            <a:ext cx="7407275" cy="427038"/>
          </a:xfrm>
          <a:prstGeom prst="rect">
            <a:avLst/>
          </a:prstGeom>
          <a:noFill/>
          <a:ln w="9525" algn="ctr">
            <a:noFill/>
            <a:miter lim="800000"/>
            <a:headEnd/>
            <a:tailEnd/>
          </a:ln>
        </p:spPr>
        <p:txBody>
          <a:bodyPr>
            <a:spAutoFit/>
          </a:bodyPr>
          <a:lstStyle/>
          <a:p>
            <a:pPr algn="ctr" eaLnBrk="0" hangingPunct="0"/>
            <a:endParaRPr lang="en-US"/>
          </a:p>
        </p:txBody>
      </p:sp>
      <p:graphicFrame>
        <p:nvGraphicFramePr>
          <p:cNvPr id="13" name="Group 27">
            <a:extLst>
              <a:ext uri="{FF2B5EF4-FFF2-40B4-BE49-F238E27FC236}">
                <a16:creationId xmlns:a16="http://schemas.microsoft.com/office/drawing/2014/main" id="{5BC15A7B-33A0-DA4B-AF90-9ADDEEABD030}"/>
              </a:ext>
            </a:extLst>
          </p:cNvPr>
          <p:cNvGraphicFramePr>
            <a:graphicFrameLocks/>
          </p:cNvGraphicFramePr>
          <p:nvPr>
            <p:extLst>
              <p:ext uri="{D42A27DB-BD31-4B8C-83A1-F6EECF244321}">
                <p14:modId xmlns:p14="http://schemas.microsoft.com/office/powerpoint/2010/main" val="3947993759"/>
              </p:ext>
            </p:extLst>
          </p:nvPr>
        </p:nvGraphicFramePr>
        <p:xfrm>
          <a:off x="473594" y="1290900"/>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4.76</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8DA486F-B136-067F-ADC4-1BD6C5B2ACEC}"/>
                  </a:ext>
                </a:extLst>
              </p:cNvPr>
              <p:cNvSpPr txBox="1"/>
              <p:nvPr/>
            </p:nvSpPr>
            <p:spPr>
              <a:xfrm>
                <a:off x="4078045" y="3234825"/>
                <a:ext cx="2946319"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cs typeface="Times" panose="02020603050405020304" pitchFamily="18" charset="0"/>
                            </a:rPr>
                          </m:ctrlPr>
                        </m:fPr>
                        <m:num>
                          <m:r>
                            <m:rPr>
                              <m:nor/>
                            </m:rPr>
                            <a:rPr lang="en-US" b="0" i="0" smtClean="0">
                              <a:cs typeface="Times" panose="02020603050405020304" pitchFamily="18" charset="0"/>
                            </a:rPr>
                            <m:t>Number of FTEs</m:t>
                          </m:r>
                        </m:num>
                        <m:den>
                          <m:r>
                            <m:rPr>
                              <m:nor/>
                            </m:rPr>
                            <a:rPr lang="en-US" b="0" i="0" smtClean="0">
                              <a:cs typeface="Times" panose="02020603050405020304" pitchFamily="18" charset="0"/>
                            </a:rPr>
                            <m:t>Adjusted occupied beds</m:t>
                          </m:r>
                          <m:r>
                            <m:rPr>
                              <m:nor/>
                            </m:rPr>
                            <a:rPr lang="en-US" b="0" i="0" baseline="30000" smtClean="0">
                              <a:cs typeface="Times" panose="02020603050405020304" pitchFamily="18" charset="0"/>
                            </a:rPr>
                            <m:t>∗∗</m:t>
                          </m:r>
                        </m:den>
                      </m:f>
                    </m:oMath>
                  </m:oMathPara>
                </a14:m>
                <a:endParaRPr lang="en-US" dirty="0">
                  <a:cs typeface="Times" panose="02020603050405020304" pitchFamily="18" charset="0"/>
                </a:endParaRPr>
              </a:p>
            </p:txBody>
          </p:sp>
        </mc:Choice>
        <mc:Fallback xmlns="">
          <p:sp>
            <p:nvSpPr>
              <p:cNvPr id="2" name="TextBox 1">
                <a:extLst>
                  <a:ext uri="{FF2B5EF4-FFF2-40B4-BE49-F238E27FC236}">
                    <a16:creationId xmlns:a16="http://schemas.microsoft.com/office/drawing/2014/main" id="{68DA486F-B136-067F-ADC4-1BD6C5B2ACEC}"/>
                  </a:ext>
                </a:extLst>
              </p:cNvPr>
              <p:cNvSpPr txBox="1">
                <a:spLocks noRot="1" noChangeAspect="1" noMove="1" noResize="1" noEditPoints="1" noAdjustHandles="1" noChangeArrowheads="1" noChangeShapeType="1" noTextEdit="1"/>
              </p:cNvSpPr>
              <p:nvPr/>
            </p:nvSpPr>
            <p:spPr>
              <a:xfrm>
                <a:off x="4078045" y="3234825"/>
                <a:ext cx="2946319" cy="70038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6C920A1-0FFC-A052-ED52-77D179C60328}"/>
                  </a:ext>
                </a:extLst>
              </p:cNvPr>
              <p:cNvSpPr txBox="1"/>
              <p:nvPr/>
            </p:nvSpPr>
            <p:spPr>
              <a:xfrm>
                <a:off x="295174" y="5382398"/>
                <a:ext cx="7758534" cy="536685"/>
              </a:xfrm>
              <a:prstGeom prst="rect">
                <a:avLst/>
              </a:prstGeom>
              <a:noFill/>
            </p:spPr>
            <p:txBody>
              <a:bodyPr wrap="none" lIns="0" tIns="0" rIns="0" bIns="0" rtlCol="0">
                <a:spAutoFit/>
              </a:bodyPr>
              <a:lstStyle/>
              <a:p>
                <a:pPr/>
                <a14:m>
                  <m:oMathPara xmlns:m="http://schemas.openxmlformats.org/officeDocument/2006/math">
                    <m:oMath>
                      <m:f>
                        <m:fPr>
                          <m:ctrlPr>
                            <a:rPr lang="en-US" sz="1200" i="0" smtClean="0">
                              <a:solidFill>
                                <a:srgbClr val="003768"/>
                              </a:solidFill>
                              <a:cs typeface="Times" panose="02020603050405020304" pitchFamily="18" charset="0"/>
                            </a:rPr>
                          </m:ctrlPr>
                        </m:fPr>
                        <m:num>
                          <m:r>
                            <m:rPr>
                              <m:nor/>
                            </m:rPr>
                            <a:rPr lang="en-US" sz="1200" i="0" smtClean="0">
                              <a:solidFill>
                                <a:srgbClr val="003768"/>
                              </a:solidFill>
                              <a:cs typeface="Times" panose="02020603050405020304" pitchFamily="18" charset="0"/>
                            </a:rPr>
                            <m:t>∗∗(Inpatient days </m:t>
                          </m:r>
                          <m:r>
                            <a:rPr lang="en-US" sz="1200" i="1" smtClean="0">
                              <a:solidFill>
                                <a:srgbClr val="003768"/>
                              </a:solidFill>
                              <a:latin typeface="Cambria Math" panose="02040503050406030204" pitchFamily="18" charset="0"/>
                            </a:rPr>
                            <m:t>–</m:t>
                          </m:r>
                          <m:r>
                            <m:rPr>
                              <m:nor/>
                            </m:rPr>
                            <a:rPr lang="en-US" sz="1200" i="0" smtClean="0">
                              <a:solidFill>
                                <a:srgbClr val="003768"/>
                              </a:solidFill>
                              <a:cs typeface="Times" panose="02020603050405020304" pitchFamily="18" charset="0"/>
                            </a:rPr>
                            <m:t>NF swing days </m:t>
                          </m:r>
                          <m:r>
                            <a:rPr lang="en-US" sz="1200" i="1" smtClean="0">
                              <a:solidFill>
                                <a:srgbClr val="003768"/>
                              </a:solidFill>
                              <a:latin typeface="Cambria Math" panose="02040503050406030204" pitchFamily="18" charset="0"/>
                            </a:rPr>
                            <m:t>–</m:t>
                          </m:r>
                          <m:r>
                            <m:rPr>
                              <m:nor/>
                            </m:rPr>
                            <a:rPr lang="en-US" sz="1200" b="0" i="0" smtClean="0">
                              <a:solidFill>
                                <a:srgbClr val="003768"/>
                              </a:solidFill>
                              <a:cs typeface="Times" panose="02020603050405020304" pitchFamily="18" charset="0"/>
                            </a:rPr>
                            <m:t> </m:t>
                          </m:r>
                          <m:r>
                            <m:rPr>
                              <m:nor/>
                            </m:rPr>
                            <a:rPr lang="en-US" sz="1200" i="0" smtClean="0">
                              <a:solidFill>
                                <a:srgbClr val="003768"/>
                              </a:solidFill>
                              <a:cs typeface="Times" panose="02020603050405020304" pitchFamily="18" charset="0"/>
                            </a:rPr>
                            <m:t>Nursery days) × </m:t>
                          </m:r>
                          <m:f>
                            <m:fPr>
                              <m:ctrlPr>
                                <a:rPr lang="en-US" sz="1200" i="0" smtClean="0">
                                  <a:solidFill>
                                    <a:srgbClr val="003768"/>
                                  </a:solidFill>
                                  <a:cs typeface="Times" panose="02020603050405020304" pitchFamily="18" charset="0"/>
                                </a:rPr>
                              </m:ctrlPr>
                            </m:fPr>
                            <m:num>
                              <m:r>
                                <m:rPr>
                                  <m:nor/>
                                </m:rPr>
                                <a:rPr lang="en-US" sz="1200" i="0" smtClean="0">
                                  <a:solidFill>
                                    <a:srgbClr val="003768"/>
                                  </a:solidFill>
                                  <a:cs typeface="Times" panose="02020603050405020304" pitchFamily="18" charset="0"/>
                                </a:rPr>
                                <m:t>Total patient revenue</m:t>
                              </m:r>
                              <m:r>
                                <a:rPr lang="en-US" sz="1200" i="1" smtClean="0">
                                  <a:solidFill>
                                    <a:srgbClr val="003768"/>
                                  </a:solidFill>
                                  <a:latin typeface="Cambria Math" panose="02040503050406030204" pitchFamily="18" charset="0"/>
                                </a:rPr>
                                <m:t> </m:t>
                              </m:r>
                            </m:num>
                            <m:den>
                              <m:r>
                                <m:rPr>
                                  <m:nor/>
                                </m:rPr>
                                <a:rPr lang="en-US" sz="1200" i="0" smtClean="0">
                                  <a:solidFill>
                                    <a:srgbClr val="003768"/>
                                  </a:solidFill>
                                  <a:cs typeface="Times" panose="02020603050405020304" pitchFamily="18" charset="0"/>
                                </a:rPr>
                                <m:t>Total inpatient revenue </m:t>
                              </m:r>
                              <m:r>
                                <a:rPr lang="en-US" sz="1200" i="1" smtClean="0">
                                  <a:solidFill>
                                    <a:srgbClr val="003768"/>
                                  </a:solidFill>
                                  <a:latin typeface="Cambria Math" panose="02040503050406030204" pitchFamily="18" charset="0"/>
                                </a:rPr>
                                <m:t>–</m:t>
                              </m:r>
                              <m:r>
                                <m:rPr>
                                  <m:nor/>
                                </m:rPr>
                                <a:rPr lang="en-US" sz="1200" i="0" smtClean="0">
                                  <a:solidFill>
                                    <a:srgbClr val="003768"/>
                                  </a:solidFill>
                                  <a:cs typeface="Times" panose="02020603050405020304" pitchFamily="18" charset="0"/>
                                </a:rPr>
                                <m:t> Inpatient NF revenue </m:t>
                              </m:r>
                              <m:r>
                                <a:rPr lang="en-US" sz="1200" i="1" smtClean="0">
                                  <a:solidFill>
                                    <a:srgbClr val="003768"/>
                                  </a:solidFill>
                                  <a:latin typeface="Cambria Math" panose="02040503050406030204" pitchFamily="18" charset="0"/>
                                </a:rPr>
                                <m:t>–</m:t>
                              </m:r>
                              <m:r>
                                <m:rPr>
                                  <m:nor/>
                                </m:rPr>
                                <a:rPr lang="en-US" sz="1200" i="0" smtClean="0">
                                  <a:solidFill>
                                    <a:srgbClr val="003768"/>
                                  </a:solidFill>
                                  <a:cs typeface="Times" panose="02020603050405020304" pitchFamily="18" charset="0"/>
                                </a:rPr>
                                <m:t> Other LTC revenue </m:t>
                              </m:r>
                            </m:den>
                          </m:f>
                        </m:num>
                        <m:den>
                          <m:r>
                            <m:rPr>
                              <m:nor/>
                            </m:rPr>
                            <a:rPr lang="en-US" sz="1200" i="0" smtClean="0">
                              <a:solidFill>
                                <a:srgbClr val="003768"/>
                              </a:solidFill>
                              <a:cs typeface="Times" panose="02020603050405020304" pitchFamily="18" charset="0"/>
                            </a:rPr>
                            <m:t>Days in period</m:t>
                          </m:r>
                        </m:den>
                      </m:f>
                    </m:oMath>
                  </m:oMathPara>
                </a14:m>
                <a:endParaRPr lang="en-US" sz="1200" dirty="0">
                  <a:solidFill>
                    <a:srgbClr val="003768"/>
                  </a:solidFill>
                  <a:cs typeface="Times" panose="02020603050405020304" pitchFamily="18" charset="0"/>
                </a:endParaRPr>
              </a:p>
            </p:txBody>
          </p:sp>
        </mc:Choice>
        <mc:Fallback xmlns="">
          <p:sp>
            <p:nvSpPr>
              <p:cNvPr id="3" name="TextBox 2">
                <a:extLst>
                  <a:ext uri="{FF2B5EF4-FFF2-40B4-BE49-F238E27FC236}">
                    <a16:creationId xmlns:a16="http://schemas.microsoft.com/office/drawing/2014/main" id="{C6C920A1-0FFC-A052-ED52-77D179C60328}"/>
                  </a:ext>
                </a:extLst>
              </p:cNvPr>
              <p:cNvSpPr txBox="1">
                <a:spLocks noRot="1" noChangeAspect="1" noMove="1" noResize="1" noEditPoints="1" noAdjustHandles="1" noChangeArrowheads="1" noChangeShapeType="1" noTextEdit="1"/>
              </p:cNvSpPr>
              <p:nvPr/>
            </p:nvSpPr>
            <p:spPr>
              <a:xfrm>
                <a:off x="295174" y="5382398"/>
                <a:ext cx="7758534" cy="536685"/>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ctrTitle"/>
          </p:nvPr>
        </p:nvSpPr>
        <p:spPr/>
        <p:txBody>
          <a:bodyPr/>
          <a:lstStyle/>
          <a:p>
            <a:pPr eaLnBrk="1" hangingPunct="1"/>
            <a:r>
              <a:rPr lang="en-US" sz="3200" dirty="0"/>
              <a:t>Labor: Average Salary per FTE</a:t>
            </a:r>
          </a:p>
        </p:txBody>
      </p:sp>
      <p:sp>
        <p:nvSpPr>
          <p:cNvPr id="54274" name="Slide Number Placeholder 5"/>
          <p:cNvSpPr>
            <a:spLocks noGrp="1"/>
          </p:cNvSpPr>
          <p:nvPr>
            <p:ph type="sldNum" sz="quarter" idx="4294967295"/>
          </p:nvPr>
        </p:nvSpPr>
        <p:spPr>
          <a:xfrm>
            <a:off x="7239000" y="6248400"/>
            <a:ext cx="1905000" cy="457200"/>
          </a:xfrm>
          <a:prstGeom prst="rect">
            <a:avLst/>
          </a:prstGeom>
          <a:noFill/>
        </p:spPr>
        <p:txBody>
          <a:bodyPr/>
          <a:lstStyle/>
          <a:p>
            <a:fld id="{E47EFFD1-21A0-46CD-BB72-5C8494ADC614}" type="slidenum">
              <a:rPr lang="en-US" smtClean="0">
                <a:solidFill>
                  <a:srgbClr val="000000"/>
                </a:solidFill>
              </a:rPr>
              <a:pPr/>
              <a:t>26</a:t>
            </a:fld>
            <a:endParaRPr lang="en-US">
              <a:solidFill>
                <a:srgbClr val="000000"/>
              </a:solidFill>
            </a:endParaRPr>
          </a:p>
        </p:txBody>
      </p:sp>
      <p:sp>
        <p:nvSpPr>
          <p:cNvPr id="54294" name="Text Box 21"/>
          <p:cNvSpPr txBox="1">
            <a:spLocks noChangeArrowheads="1"/>
          </p:cNvSpPr>
          <p:nvPr/>
        </p:nvSpPr>
        <p:spPr bwMode="auto">
          <a:xfrm>
            <a:off x="3962400" y="5029200"/>
            <a:ext cx="4572000" cy="430887"/>
          </a:xfrm>
          <a:prstGeom prst="rect">
            <a:avLst/>
          </a:prstGeom>
          <a:noFill/>
          <a:ln w="9525" algn="ctr">
            <a:noFill/>
            <a:miter lim="800000"/>
            <a:headEnd/>
            <a:tailEnd/>
          </a:ln>
        </p:spPr>
        <p:txBody>
          <a:bodyPr wrap="square">
            <a:spAutoFit/>
          </a:bodyPr>
          <a:lstStyle/>
          <a:p>
            <a:pPr eaLnBrk="0" hangingPunct="0"/>
            <a:r>
              <a:rPr lang="en-US" dirty="0">
                <a:solidFill>
                  <a:srgbClr val="003768"/>
                </a:solidFill>
              </a:rPr>
              <a:t>Measures the price and mix of labor </a:t>
            </a:r>
          </a:p>
        </p:txBody>
      </p:sp>
      <p:sp>
        <p:nvSpPr>
          <p:cNvPr id="54295" name="Text Box 22"/>
          <p:cNvSpPr txBox="1">
            <a:spLocks noChangeArrowheads="1"/>
          </p:cNvSpPr>
          <p:nvPr/>
        </p:nvSpPr>
        <p:spPr bwMode="auto">
          <a:xfrm>
            <a:off x="1600198" y="3750611"/>
            <a:ext cx="1317625" cy="427038"/>
          </a:xfrm>
          <a:prstGeom prst="rect">
            <a:avLst/>
          </a:prstGeom>
          <a:noFill/>
          <a:ln w="9525" algn="ctr">
            <a:noFill/>
            <a:miter lim="800000"/>
            <a:headEnd/>
            <a:tailEnd/>
          </a:ln>
        </p:spPr>
        <p:txBody>
          <a:bodyPr wrap="none">
            <a:spAutoFit/>
          </a:bodyPr>
          <a:lstStyle/>
          <a:p>
            <a:pPr algn="ctr" eaLnBrk="0" hangingPunct="0"/>
            <a:r>
              <a:rPr lang="en-US" i="1" dirty="0">
                <a:solidFill>
                  <a:srgbClr val="003768"/>
                </a:solidFill>
              </a:rPr>
              <a:t>Definition</a:t>
            </a:r>
          </a:p>
        </p:txBody>
      </p:sp>
      <p:sp>
        <p:nvSpPr>
          <p:cNvPr id="54296" name="Text Box 23"/>
          <p:cNvSpPr txBox="1">
            <a:spLocks noChangeArrowheads="1"/>
          </p:cNvSpPr>
          <p:nvPr/>
        </p:nvSpPr>
        <p:spPr bwMode="auto">
          <a:xfrm>
            <a:off x="1383505" y="5048883"/>
            <a:ext cx="1751013" cy="427038"/>
          </a:xfrm>
          <a:prstGeom prst="rect">
            <a:avLst/>
          </a:prstGeom>
          <a:noFill/>
          <a:ln w="9525" algn="ctr">
            <a:noFill/>
            <a:miter lim="800000"/>
            <a:headEnd/>
            <a:tailEnd/>
          </a:ln>
        </p:spPr>
        <p:txBody>
          <a:bodyPr wrap="none">
            <a:spAutoFit/>
          </a:bodyPr>
          <a:lstStyle/>
          <a:p>
            <a:pPr algn="ctr" eaLnBrk="0" hangingPunct="0"/>
            <a:r>
              <a:rPr lang="en-US" i="1" dirty="0">
                <a:solidFill>
                  <a:srgbClr val="003768"/>
                </a:solidFill>
              </a:rPr>
              <a:t>Interpretation</a:t>
            </a:r>
          </a:p>
        </p:txBody>
      </p:sp>
      <p:sp>
        <p:nvSpPr>
          <p:cNvPr id="54297" name="Text Box 24"/>
          <p:cNvSpPr txBox="1">
            <a:spLocks noChangeArrowheads="1"/>
          </p:cNvSpPr>
          <p:nvPr/>
        </p:nvSpPr>
        <p:spPr bwMode="auto">
          <a:xfrm>
            <a:off x="746125" y="6162675"/>
            <a:ext cx="7407275" cy="427038"/>
          </a:xfrm>
          <a:prstGeom prst="rect">
            <a:avLst/>
          </a:prstGeom>
          <a:noFill/>
          <a:ln w="9525" algn="ctr">
            <a:noFill/>
            <a:miter lim="800000"/>
            <a:headEnd/>
            <a:tailEnd/>
          </a:ln>
        </p:spPr>
        <p:txBody>
          <a:bodyPr>
            <a:spAutoFit/>
          </a:bodyPr>
          <a:lstStyle/>
          <a:p>
            <a:pPr algn="ctr" eaLnBrk="0" hangingPunct="0"/>
            <a:endParaRPr lang="en-US">
              <a:solidFill>
                <a:srgbClr val="000000"/>
              </a:solidFill>
            </a:endParaRPr>
          </a:p>
        </p:txBody>
      </p:sp>
      <p:graphicFrame>
        <p:nvGraphicFramePr>
          <p:cNvPr id="12" name="Group 27">
            <a:extLst>
              <a:ext uri="{FF2B5EF4-FFF2-40B4-BE49-F238E27FC236}">
                <a16:creationId xmlns:a16="http://schemas.microsoft.com/office/drawing/2014/main" id="{77DD06BB-1C08-F84B-B17F-791D91A937EF}"/>
              </a:ext>
            </a:extLst>
          </p:cNvPr>
          <p:cNvGraphicFramePr>
            <a:graphicFrameLocks/>
          </p:cNvGraphicFramePr>
          <p:nvPr>
            <p:extLst>
              <p:ext uri="{D42A27DB-BD31-4B8C-83A1-F6EECF244321}">
                <p14:modId xmlns:p14="http://schemas.microsoft.com/office/powerpoint/2010/main" val="3486892593"/>
              </p:ext>
            </p:extLst>
          </p:nvPr>
        </p:nvGraphicFramePr>
        <p:xfrm>
          <a:off x="473594" y="1290900"/>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$80,395</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A5B490F-7ACC-2068-1C71-5887D5702235}"/>
                  </a:ext>
                </a:extLst>
              </p:cNvPr>
              <p:cNvSpPr txBox="1"/>
              <p:nvPr/>
            </p:nvSpPr>
            <p:spPr>
              <a:xfrm>
                <a:off x="3957603" y="3668269"/>
                <a:ext cx="1984518" cy="643318"/>
              </a:xfrm>
              <a:prstGeom prst="rect">
                <a:avLst/>
              </a:prstGeom>
              <a:noFill/>
            </p:spPr>
            <p:txBody>
              <a:bodyPr wrap="none" lIns="0" tIns="0" rIns="0" bIns="0" rtlCol="0">
                <a:spAutoFit/>
              </a:bodyPr>
              <a:lstStyle/>
              <a:p>
                <a:pPr/>
                <a14:m>
                  <m:oMathPara xmlns:m="http://schemas.openxmlformats.org/officeDocument/2006/math">
                    <m:oMath>
                      <m:f>
                        <m:fPr>
                          <m:ctrlPr>
                            <a:rPr lang="en-US" b="0" i="0" smtClean="0">
                              <a:cs typeface="Times" panose="02020603050405020304" pitchFamily="18" charset="0"/>
                            </a:rPr>
                          </m:ctrlPr>
                        </m:fPr>
                        <m:num>
                          <m:r>
                            <m:rPr>
                              <m:nor/>
                            </m:rPr>
                            <a:rPr lang="en-US" b="0" i="0" smtClean="0">
                              <a:cs typeface="Times" panose="02020603050405020304" pitchFamily="18" charset="0"/>
                            </a:rPr>
                            <m:t>Salary Expense</m:t>
                          </m:r>
                        </m:num>
                        <m:den>
                          <m:r>
                            <m:rPr>
                              <m:nor/>
                            </m:rPr>
                            <a:rPr lang="en-US" b="0" i="0" smtClean="0">
                              <a:cs typeface="Times" panose="02020603050405020304" pitchFamily="18" charset="0"/>
                            </a:rPr>
                            <m:t>Number of FTEs</m:t>
                          </m:r>
                        </m:den>
                      </m:f>
                    </m:oMath>
                  </m:oMathPara>
                </a14:m>
                <a:endParaRPr lang="en-US" dirty="0">
                  <a:cs typeface="Times" panose="02020603050405020304" pitchFamily="18" charset="0"/>
                </a:endParaRPr>
              </a:p>
            </p:txBody>
          </p:sp>
        </mc:Choice>
        <mc:Fallback xmlns="">
          <p:sp>
            <p:nvSpPr>
              <p:cNvPr id="2" name="TextBox 1">
                <a:extLst>
                  <a:ext uri="{FF2B5EF4-FFF2-40B4-BE49-F238E27FC236}">
                    <a16:creationId xmlns:a16="http://schemas.microsoft.com/office/drawing/2014/main" id="{2A5B490F-7ACC-2068-1C71-5887D5702235}"/>
                  </a:ext>
                </a:extLst>
              </p:cNvPr>
              <p:cNvSpPr txBox="1">
                <a:spLocks noRot="1" noChangeAspect="1" noMove="1" noResize="1" noEditPoints="1" noAdjustHandles="1" noChangeArrowheads="1" noChangeShapeType="1" noTextEdit="1"/>
              </p:cNvSpPr>
              <p:nvPr/>
            </p:nvSpPr>
            <p:spPr>
              <a:xfrm>
                <a:off x="3957603" y="3668269"/>
                <a:ext cx="1984518" cy="643318"/>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08424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ctrTitle"/>
          </p:nvPr>
        </p:nvSpPr>
        <p:spPr/>
        <p:txBody>
          <a:bodyPr/>
          <a:lstStyle/>
          <a:p>
            <a:pPr eaLnBrk="1" hangingPunct="1"/>
            <a:r>
              <a:rPr lang="en-US" sz="3600" dirty="0"/>
              <a:t>Other: Patient Deductions</a:t>
            </a:r>
          </a:p>
        </p:txBody>
      </p:sp>
      <p:sp>
        <p:nvSpPr>
          <p:cNvPr id="47106" name="Slide Number Placeholder 5"/>
          <p:cNvSpPr>
            <a:spLocks noGrp="1"/>
          </p:cNvSpPr>
          <p:nvPr>
            <p:ph type="sldNum" sz="quarter" idx="4294967295"/>
          </p:nvPr>
        </p:nvSpPr>
        <p:spPr>
          <a:xfrm>
            <a:off x="7239000" y="6248400"/>
            <a:ext cx="1905000" cy="457200"/>
          </a:xfrm>
          <a:prstGeom prst="rect">
            <a:avLst/>
          </a:prstGeom>
          <a:noFill/>
        </p:spPr>
        <p:txBody>
          <a:bodyPr/>
          <a:lstStyle/>
          <a:p>
            <a:fld id="{AF37FA87-DE05-49CC-A48F-C793EC9FBD4B}" type="slidenum">
              <a:rPr lang="en-US" smtClean="0"/>
              <a:pPr/>
              <a:t>27</a:t>
            </a:fld>
            <a:endParaRPr lang="en-US"/>
          </a:p>
        </p:txBody>
      </p:sp>
      <p:sp>
        <p:nvSpPr>
          <p:cNvPr id="47126" name="Text Box 21"/>
          <p:cNvSpPr txBox="1">
            <a:spLocks noChangeArrowheads="1"/>
          </p:cNvSpPr>
          <p:nvPr/>
        </p:nvSpPr>
        <p:spPr bwMode="auto">
          <a:xfrm>
            <a:off x="3124200" y="4920065"/>
            <a:ext cx="4724400" cy="762000"/>
          </a:xfrm>
          <a:prstGeom prst="rect">
            <a:avLst/>
          </a:prstGeom>
          <a:noFill/>
          <a:ln w="9525" algn="ctr">
            <a:noFill/>
            <a:miter lim="800000"/>
            <a:headEnd/>
            <a:tailEnd/>
          </a:ln>
        </p:spPr>
        <p:txBody>
          <a:bodyPr>
            <a:spAutoFit/>
          </a:bodyPr>
          <a:lstStyle/>
          <a:p>
            <a:pPr eaLnBrk="0" hangingPunct="0"/>
            <a:r>
              <a:rPr lang="en-US" dirty="0"/>
              <a:t>Measures the allowances and discounts per dollar of total patient revenue</a:t>
            </a:r>
          </a:p>
        </p:txBody>
      </p:sp>
      <p:sp>
        <p:nvSpPr>
          <p:cNvPr id="47127" name="Text Box 22"/>
          <p:cNvSpPr txBox="1">
            <a:spLocks noChangeArrowheads="1"/>
          </p:cNvSpPr>
          <p:nvPr/>
        </p:nvSpPr>
        <p:spPr bwMode="auto">
          <a:xfrm>
            <a:off x="735011" y="3852007"/>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47128" name="Text Box 23"/>
          <p:cNvSpPr txBox="1">
            <a:spLocks noChangeArrowheads="1"/>
          </p:cNvSpPr>
          <p:nvPr/>
        </p:nvSpPr>
        <p:spPr bwMode="auto">
          <a:xfrm>
            <a:off x="735011" y="5087546"/>
            <a:ext cx="1751013" cy="427037"/>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1EBBE678-418E-2948-87ED-703DBEC1CCFC}"/>
              </a:ext>
            </a:extLst>
          </p:cNvPr>
          <p:cNvGraphicFramePr>
            <a:graphicFrameLocks/>
          </p:cNvGraphicFramePr>
          <p:nvPr>
            <p:extLst>
              <p:ext uri="{D42A27DB-BD31-4B8C-83A1-F6EECF244321}">
                <p14:modId xmlns:p14="http://schemas.microsoft.com/office/powerpoint/2010/main" val="2995351207"/>
              </p:ext>
            </p:extLst>
          </p:nvPr>
        </p:nvGraphicFramePr>
        <p:xfrm>
          <a:off x="473594" y="1290900"/>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48.00</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CA0FE64-3720-7934-482A-1D01B8EE8252}"/>
                  </a:ext>
                </a:extLst>
              </p:cNvPr>
              <p:cNvSpPr txBox="1"/>
              <p:nvPr/>
            </p:nvSpPr>
            <p:spPr>
              <a:xfrm>
                <a:off x="3200400" y="3752547"/>
                <a:ext cx="3826753" cy="699807"/>
              </a:xfrm>
              <a:prstGeom prst="rect">
                <a:avLst/>
              </a:prstGeom>
              <a:noFill/>
            </p:spPr>
            <p:txBody>
              <a:bodyPr wrap="none" lIns="0" tIns="0" rIns="0" bIns="0" rtlCol="0">
                <a:spAutoFit/>
              </a:bodyPr>
              <a:lstStyle/>
              <a:p>
                <a:pPr/>
                <a14:m>
                  <m:oMathPara xmlns:m="http://schemas.openxmlformats.org/officeDocument/2006/math">
                    <m:oMath>
                      <m:f>
                        <m:fPr>
                          <m:ctrlPr>
                            <a:rPr lang="en-US" b="0" i="0" smtClean="0">
                              <a:cs typeface="Times" panose="02020603050405020304" pitchFamily="18" charset="0"/>
                            </a:rPr>
                          </m:ctrlPr>
                        </m:fPr>
                        <m:num>
                          <m:r>
                            <m:rPr>
                              <m:nor/>
                            </m:rPr>
                            <a:rPr lang="en-US" b="0" i="0" smtClean="0">
                              <a:cs typeface="Times" panose="02020603050405020304" pitchFamily="18" charset="0"/>
                            </a:rPr>
                            <m:t>Contract allowances</m:t>
                          </m:r>
                          <m:r>
                            <a:rPr lang="en-US" b="0" i="1" smtClean="0">
                              <a:latin typeface="Cambria Math" panose="02040503050406030204" pitchFamily="18" charset="0"/>
                              <a:ea typeface="Cambria Math" panose="02040503050406030204" pitchFamily="18" charset="0"/>
                            </a:rPr>
                            <m:t>+</m:t>
                          </m:r>
                          <m:r>
                            <m:rPr>
                              <m:nor/>
                            </m:rPr>
                            <a:rPr lang="en-US" b="0" i="0" smtClean="0">
                              <a:ea typeface="Cambria Math" panose="02040503050406030204" pitchFamily="18" charset="0"/>
                              <a:cs typeface="Times" panose="02020603050405020304" pitchFamily="18" charset="0"/>
                            </a:rPr>
                            <m:t>Discounts</m:t>
                          </m:r>
                        </m:num>
                        <m:den>
                          <m:r>
                            <m:rPr>
                              <m:nor/>
                            </m:rPr>
                            <a:rPr lang="en-US" b="0" i="0" smtClean="0">
                              <a:cs typeface="Times" panose="02020603050405020304" pitchFamily="18" charset="0"/>
                            </a:rPr>
                            <m:t>Gross total patient revenue</m:t>
                          </m:r>
                        </m:den>
                      </m:f>
                    </m:oMath>
                  </m:oMathPara>
                </a14:m>
                <a:endParaRPr lang="en-US" dirty="0">
                  <a:cs typeface="Times" panose="02020603050405020304" pitchFamily="18" charset="0"/>
                </a:endParaRPr>
              </a:p>
            </p:txBody>
          </p:sp>
        </mc:Choice>
        <mc:Fallback xmlns="">
          <p:sp>
            <p:nvSpPr>
              <p:cNvPr id="2" name="TextBox 1">
                <a:extLst>
                  <a:ext uri="{FF2B5EF4-FFF2-40B4-BE49-F238E27FC236}">
                    <a16:creationId xmlns:a16="http://schemas.microsoft.com/office/drawing/2014/main" id="{BCA0FE64-3720-7934-482A-1D01B8EE8252}"/>
                  </a:ext>
                </a:extLst>
              </p:cNvPr>
              <p:cNvSpPr txBox="1">
                <a:spLocks noRot="1" noChangeAspect="1" noMove="1" noResize="1" noEditPoints="1" noAdjustHandles="1" noChangeArrowheads="1" noChangeShapeType="1" noTextEdit="1"/>
              </p:cNvSpPr>
              <p:nvPr/>
            </p:nvSpPr>
            <p:spPr>
              <a:xfrm>
                <a:off x="3200400" y="3752547"/>
                <a:ext cx="3826753" cy="699807"/>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ctrTitle"/>
          </p:nvPr>
        </p:nvSpPr>
        <p:spPr/>
        <p:txBody>
          <a:bodyPr/>
          <a:lstStyle/>
          <a:p>
            <a:pPr eaLnBrk="1" hangingPunct="1"/>
            <a:r>
              <a:rPr lang="en-US" sz="3600" dirty="0"/>
              <a:t>Other: Average Age of Plant</a:t>
            </a:r>
          </a:p>
        </p:txBody>
      </p:sp>
      <p:sp>
        <p:nvSpPr>
          <p:cNvPr id="53250" name="Slide Number Placeholder 5"/>
          <p:cNvSpPr>
            <a:spLocks noGrp="1"/>
          </p:cNvSpPr>
          <p:nvPr>
            <p:ph type="sldNum" sz="quarter" idx="4294967295"/>
          </p:nvPr>
        </p:nvSpPr>
        <p:spPr>
          <a:xfrm>
            <a:off x="7239000" y="6248400"/>
            <a:ext cx="1905000" cy="457200"/>
          </a:xfrm>
          <a:prstGeom prst="rect">
            <a:avLst/>
          </a:prstGeom>
          <a:noFill/>
        </p:spPr>
        <p:txBody>
          <a:bodyPr/>
          <a:lstStyle/>
          <a:p>
            <a:fld id="{291A0C66-A7B5-4789-8B26-29D53253F3DA}" type="slidenum">
              <a:rPr lang="en-US" smtClean="0"/>
              <a:pPr/>
              <a:t>28</a:t>
            </a:fld>
            <a:endParaRPr lang="en-US"/>
          </a:p>
        </p:txBody>
      </p:sp>
      <p:sp>
        <p:nvSpPr>
          <p:cNvPr id="53270" name="Text Box 21"/>
          <p:cNvSpPr txBox="1">
            <a:spLocks noChangeArrowheads="1"/>
          </p:cNvSpPr>
          <p:nvPr/>
        </p:nvSpPr>
        <p:spPr bwMode="auto">
          <a:xfrm>
            <a:off x="2743200" y="4862472"/>
            <a:ext cx="5334000" cy="762000"/>
          </a:xfrm>
          <a:prstGeom prst="rect">
            <a:avLst/>
          </a:prstGeom>
          <a:noFill/>
          <a:ln w="9525" algn="ctr">
            <a:noFill/>
            <a:miter lim="800000"/>
            <a:headEnd/>
            <a:tailEnd/>
          </a:ln>
        </p:spPr>
        <p:txBody>
          <a:bodyPr>
            <a:spAutoFit/>
          </a:bodyPr>
          <a:lstStyle/>
          <a:p>
            <a:pPr eaLnBrk="0" hangingPunct="0"/>
            <a:r>
              <a:rPr lang="en-US" dirty="0"/>
              <a:t>Measures the average accounting age in years of the fixed assets of an organization</a:t>
            </a:r>
          </a:p>
        </p:txBody>
      </p:sp>
      <p:sp>
        <p:nvSpPr>
          <p:cNvPr id="53271" name="Text Box 22"/>
          <p:cNvSpPr txBox="1">
            <a:spLocks noChangeArrowheads="1"/>
          </p:cNvSpPr>
          <p:nvPr/>
        </p:nvSpPr>
        <p:spPr bwMode="auto">
          <a:xfrm>
            <a:off x="480766" y="3582495"/>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3272" name="Text Box 23"/>
          <p:cNvSpPr txBox="1">
            <a:spLocks noChangeArrowheads="1"/>
          </p:cNvSpPr>
          <p:nvPr/>
        </p:nvSpPr>
        <p:spPr bwMode="auto">
          <a:xfrm>
            <a:off x="228600" y="5029953"/>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5CF1ECBF-286B-3C44-83F9-822D5FC1C91F}"/>
              </a:ext>
            </a:extLst>
          </p:cNvPr>
          <p:cNvGraphicFramePr>
            <a:graphicFrameLocks/>
          </p:cNvGraphicFramePr>
          <p:nvPr>
            <p:extLst>
              <p:ext uri="{D42A27DB-BD31-4B8C-83A1-F6EECF244321}">
                <p14:modId xmlns:p14="http://schemas.microsoft.com/office/powerpoint/2010/main" val="1954927670"/>
              </p:ext>
            </p:extLst>
          </p:nvPr>
        </p:nvGraphicFramePr>
        <p:xfrm>
          <a:off x="473594" y="1290900"/>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15753">
                  <a:extLst>
                    <a:ext uri="{9D8B030D-6E8A-4147-A177-3AD203B41FA5}">
                      <a16:colId xmlns:a16="http://schemas.microsoft.com/office/drawing/2014/main" val="20001"/>
                    </a:ext>
                  </a:extLst>
                </a:gridCol>
                <a:gridCol w="1999047">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12.59</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0551422-3EC9-3D1A-3092-852FFD4DF792}"/>
                  </a:ext>
                </a:extLst>
              </p:cNvPr>
              <p:cNvSpPr txBox="1"/>
              <p:nvPr/>
            </p:nvSpPr>
            <p:spPr>
              <a:xfrm>
                <a:off x="2743200" y="3430793"/>
                <a:ext cx="5457713"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cs typeface="Times" panose="02020603050405020304" pitchFamily="18" charset="0"/>
                            </a:rPr>
                          </m:ctrlPr>
                        </m:fPr>
                        <m:num>
                          <m:r>
                            <m:rPr>
                              <m:nor/>
                            </m:rPr>
                            <a:rPr lang="en-US" b="0" i="0" smtClean="0">
                              <a:cs typeface="Times" panose="02020603050405020304" pitchFamily="18" charset="0"/>
                            </a:rPr>
                            <m:t>Accumulated depreciation</m:t>
                          </m:r>
                        </m:num>
                        <m:den>
                          <m:r>
                            <m:rPr>
                              <m:nor/>
                            </m:rPr>
                            <a:rPr lang="en-US" b="0" i="0" smtClean="0">
                              <a:cs typeface="Times" panose="02020603050405020304" pitchFamily="18" charset="0"/>
                            </a:rPr>
                            <m:t>Depreciation expense</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m:t>
                          </m:r>
                          <m:f>
                            <m:fPr>
                              <m:type m:val="lin"/>
                              <m:ctrlPr>
                                <a:rPr lang="en-US" b="0" i="0" smtClean="0">
                                  <a:ea typeface="Cambria Math" panose="02040503050406030204" pitchFamily="18" charset="0"/>
                                  <a:cs typeface="Times" panose="02020603050405020304" pitchFamily="18" charset="0"/>
                                </a:rPr>
                              </m:ctrlPr>
                            </m:fPr>
                            <m:num>
                              <m:r>
                                <m:rPr>
                                  <m:nor/>
                                </m:rPr>
                                <a:rPr lang="en-US" b="0" i="0" smtClean="0">
                                  <a:ea typeface="Cambria Math" panose="02040503050406030204" pitchFamily="18" charset="0"/>
                                  <a:cs typeface="Times" panose="02020603050405020304" pitchFamily="18" charset="0"/>
                                </a:rPr>
                                <m:t>(365</m:t>
                              </m:r>
                              <m:r>
                                <a:rPr lang="en-US" b="0" i="1" smtClean="0">
                                  <a:latin typeface="Cambria Math" panose="02040503050406030204" pitchFamily="18" charset="0"/>
                                  <a:ea typeface="Cambria Math" panose="02040503050406030204" pitchFamily="18" charset="0"/>
                                </a:rPr>
                                <m:t> </m:t>
                              </m:r>
                            </m:num>
                            <m:den>
                              <m:r>
                                <m:rPr>
                                  <m:nor/>
                                </m:rPr>
                                <a:rPr lang="en-US" b="0" i="0" smtClean="0">
                                  <a:ea typeface="Cambria Math" panose="02040503050406030204" pitchFamily="18" charset="0"/>
                                  <a:cs typeface="Times" panose="02020603050405020304" pitchFamily="18" charset="0"/>
                                </a:rPr>
                                <m:t> Days in period)</m:t>
                              </m:r>
                            </m:den>
                          </m:f>
                        </m:den>
                      </m:f>
                    </m:oMath>
                  </m:oMathPara>
                </a14:m>
                <a:endParaRPr lang="en-US" dirty="0">
                  <a:cs typeface="Times" panose="02020603050405020304" pitchFamily="18" charset="0"/>
                </a:endParaRPr>
              </a:p>
            </p:txBody>
          </p:sp>
        </mc:Choice>
        <mc:Fallback xmlns="">
          <p:sp>
            <p:nvSpPr>
              <p:cNvPr id="2" name="TextBox 1">
                <a:extLst>
                  <a:ext uri="{FF2B5EF4-FFF2-40B4-BE49-F238E27FC236}">
                    <a16:creationId xmlns:a16="http://schemas.microsoft.com/office/drawing/2014/main" id="{80551422-3EC9-3D1A-3092-852FFD4DF792}"/>
                  </a:ext>
                </a:extLst>
              </p:cNvPr>
              <p:cNvSpPr txBox="1">
                <a:spLocks noRot="1" noChangeAspect="1" noMove="1" noResize="1" noEditPoints="1" noAdjustHandles="1" noChangeArrowheads="1" noChangeShapeType="1" noTextEdit="1"/>
              </p:cNvSpPr>
              <p:nvPr/>
            </p:nvSpPr>
            <p:spPr>
              <a:xfrm>
                <a:off x="2743200" y="3430793"/>
                <a:ext cx="5457713"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200" dirty="0"/>
              <a:t>Other: Medicaid Payer Mix</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29</a:t>
            </a:fld>
            <a:endParaRPr lang="en-US"/>
          </a:p>
        </p:txBody>
      </p:sp>
      <p:sp>
        <p:nvSpPr>
          <p:cNvPr id="56342" name="Text Box 21"/>
          <p:cNvSpPr txBox="1">
            <a:spLocks noChangeArrowheads="1"/>
          </p:cNvSpPr>
          <p:nvPr/>
        </p:nvSpPr>
        <p:spPr bwMode="auto">
          <a:xfrm>
            <a:off x="4075810" y="4800600"/>
            <a:ext cx="3962400" cy="1107996"/>
          </a:xfrm>
          <a:prstGeom prst="rect">
            <a:avLst/>
          </a:prstGeom>
          <a:noFill/>
          <a:ln w="9525" algn="ctr">
            <a:noFill/>
            <a:miter lim="800000"/>
            <a:headEnd/>
            <a:tailEnd/>
          </a:ln>
        </p:spPr>
        <p:txBody>
          <a:bodyPr>
            <a:spAutoFit/>
          </a:bodyPr>
          <a:lstStyle/>
          <a:p>
            <a:pPr eaLnBrk="0" hangingPunct="0"/>
            <a:r>
              <a:rPr lang="en-US" dirty="0"/>
              <a:t>Measures the percentage of total outpatient charges that are for Medicaid patients</a:t>
            </a:r>
          </a:p>
        </p:txBody>
      </p:sp>
      <p:sp>
        <p:nvSpPr>
          <p:cNvPr id="56343" name="Text Box 22"/>
          <p:cNvSpPr txBox="1">
            <a:spLocks noChangeArrowheads="1"/>
          </p:cNvSpPr>
          <p:nvPr/>
        </p:nvSpPr>
        <p:spPr bwMode="auto">
          <a:xfrm>
            <a:off x="1393823" y="3906911"/>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6344" name="Text Box 23"/>
          <p:cNvSpPr txBox="1">
            <a:spLocks noChangeArrowheads="1"/>
          </p:cNvSpPr>
          <p:nvPr/>
        </p:nvSpPr>
        <p:spPr bwMode="auto">
          <a:xfrm>
            <a:off x="1177128" y="5141079"/>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AE9A893E-9EF2-6B41-B8DE-390D2990A2D6}"/>
              </a:ext>
            </a:extLst>
          </p:cNvPr>
          <p:cNvGraphicFramePr>
            <a:graphicFrameLocks/>
          </p:cNvGraphicFramePr>
          <p:nvPr>
            <p:extLst>
              <p:ext uri="{D42A27DB-BD31-4B8C-83A1-F6EECF244321}">
                <p14:modId xmlns:p14="http://schemas.microsoft.com/office/powerpoint/2010/main" val="3525756524"/>
              </p:ext>
            </p:extLst>
          </p:nvPr>
        </p:nvGraphicFramePr>
        <p:xfrm>
          <a:off x="457200" y="1794363"/>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32147">
                  <a:extLst>
                    <a:ext uri="{9D8B030D-6E8A-4147-A177-3AD203B41FA5}">
                      <a16:colId xmlns:a16="http://schemas.microsoft.com/office/drawing/2014/main" val="20001"/>
                    </a:ext>
                  </a:extLst>
                </a:gridCol>
                <a:gridCol w="1982653">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13.42</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CB4E3B8-72E1-6B6C-5DD4-3079B79BF89D}"/>
                  </a:ext>
                </a:extLst>
              </p:cNvPr>
              <p:cNvSpPr txBox="1"/>
              <p:nvPr/>
            </p:nvSpPr>
            <p:spPr>
              <a:xfrm>
                <a:off x="4191000" y="3770238"/>
                <a:ext cx="2436564"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cs typeface="Times" panose="02020603050405020304" pitchFamily="18" charset="0"/>
                            </a:rPr>
                          </m:ctrlPr>
                        </m:fPr>
                        <m:num>
                          <m:r>
                            <m:rPr>
                              <m:nor/>
                            </m:rPr>
                            <a:rPr lang="en-US" b="0" i="0" smtClean="0">
                              <a:cs typeface="Times" panose="02020603050405020304" pitchFamily="18" charset="0"/>
                            </a:rPr>
                            <m:t>Medicaid charges</m:t>
                          </m:r>
                        </m:num>
                        <m:den>
                          <m:r>
                            <m:rPr>
                              <m:nor/>
                            </m:rPr>
                            <a:rPr lang="en-US" b="0" i="0" smtClean="0">
                              <a:cs typeface="Times" panose="02020603050405020304" pitchFamily="18" charset="0"/>
                            </a:rPr>
                            <m:t>Total patient charges</m:t>
                          </m:r>
                        </m:den>
                      </m:f>
                    </m:oMath>
                  </m:oMathPara>
                </a14:m>
                <a:endParaRPr lang="en-US" dirty="0">
                  <a:cs typeface="Times" panose="02020603050405020304" pitchFamily="18" charset="0"/>
                </a:endParaRPr>
              </a:p>
            </p:txBody>
          </p:sp>
        </mc:Choice>
        <mc:Fallback xmlns="">
          <p:sp>
            <p:nvSpPr>
              <p:cNvPr id="2" name="TextBox 1">
                <a:extLst>
                  <a:ext uri="{FF2B5EF4-FFF2-40B4-BE49-F238E27FC236}">
                    <a16:creationId xmlns:a16="http://schemas.microsoft.com/office/drawing/2014/main" id="{0CB4E3B8-72E1-6B6C-5DD4-3079B79BF89D}"/>
                  </a:ext>
                </a:extLst>
              </p:cNvPr>
              <p:cNvSpPr txBox="1">
                <a:spLocks noRot="1" noChangeAspect="1" noMove="1" noResize="1" noEditPoints="1" noAdjustHandles="1" noChangeArrowheads="1" noChangeShapeType="1" noTextEdit="1"/>
              </p:cNvSpPr>
              <p:nvPr/>
            </p:nvSpPr>
            <p:spPr>
              <a:xfrm>
                <a:off x="4191000" y="3770238"/>
                <a:ext cx="2436564" cy="70038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43448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200" dirty="0"/>
              <a:t>Other: Uncompensated Care</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30</a:t>
            </a:fld>
            <a:endParaRPr lang="en-US"/>
          </a:p>
        </p:txBody>
      </p:sp>
      <p:sp>
        <p:nvSpPr>
          <p:cNvPr id="56342" name="Text Box 21"/>
          <p:cNvSpPr txBox="1">
            <a:spLocks noChangeArrowheads="1"/>
          </p:cNvSpPr>
          <p:nvPr/>
        </p:nvSpPr>
        <p:spPr bwMode="auto">
          <a:xfrm>
            <a:off x="3966820" y="4765908"/>
            <a:ext cx="3962400" cy="1107996"/>
          </a:xfrm>
          <a:prstGeom prst="rect">
            <a:avLst/>
          </a:prstGeom>
          <a:noFill/>
          <a:ln w="9525" algn="ctr">
            <a:noFill/>
            <a:miter lim="800000"/>
            <a:headEnd/>
            <a:tailEnd/>
          </a:ln>
        </p:spPr>
        <p:txBody>
          <a:bodyPr>
            <a:spAutoFit/>
          </a:bodyPr>
          <a:lstStyle/>
          <a:p>
            <a:pPr eaLnBrk="0" hangingPunct="0"/>
            <a:r>
              <a:rPr lang="en-US" dirty="0"/>
              <a:t>Measures the percentage of care that was uncompensated to total operating expenses</a:t>
            </a:r>
          </a:p>
        </p:txBody>
      </p:sp>
      <p:sp>
        <p:nvSpPr>
          <p:cNvPr id="56343" name="Text Box 22"/>
          <p:cNvSpPr txBox="1">
            <a:spLocks noChangeArrowheads="1"/>
          </p:cNvSpPr>
          <p:nvPr/>
        </p:nvSpPr>
        <p:spPr bwMode="auto">
          <a:xfrm>
            <a:off x="1393823" y="3808729"/>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56344" name="Text Box 23"/>
          <p:cNvSpPr txBox="1">
            <a:spLocks noChangeArrowheads="1"/>
          </p:cNvSpPr>
          <p:nvPr/>
        </p:nvSpPr>
        <p:spPr bwMode="auto">
          <a:xfrm>
            <a:off x="1177128" y="4854227"/>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aphicFrame>
        <p:nvGraphicFramePr>
          <p:cNvPr id="11" name="Group 27">
            <a:extLst>
              <a:ext uri="{FF2B5EF4-FFF2-40B4-BE49-F238E27FC236}">
                <a16:creationId xmlns:a16="http://schemas.microsoft.com/office/drawing/2014/main" id="{99654178-E3E9-1543-B15C-E3458F2E8A6F}"/>
              </a:ext>
            </a:extLst>
          </p:cNvPr>
          <p:cNvGraphicFramePr>
            <a:graphicFrameLocks/>
          </p:cNvGraphicFramePr>
          <p:nvPr>
            <p:extLst>
              <p:ext uri="{D42A27DB-BD31-4B8C-83A1-F6EECF244321}">
                <p14:modId xmlns:p14="http://schemas.microsoft.com/office/powerpoint/2010/main" val="2363344780"/>
              </p:ext>
            </p:extLst>
          </p:nvPr>
        </p:nvGraphicFramePr>
        <p:xfrm>
          <a:off x="457200" y="1538094"/>
          <a:ext cx="8229600" cy="1438656"/>
        </p:xfrm>
        <a:graphic>
          <a:graphicData uri="http://schemas.openxmlformats.org/drawingml/2006/table">
            <a:tbl>
              <a:tblPr/>
              <a:tblGrid>
                <a:gridCol w="2058853">
                  <a:extLst>
                    <a:ext uri="{9D8B030D-6E8A-4147-A177-3AD203B41FA5}">
                      <a16:colId xmlns:a16="http://schemas.microsoft.com/office/drawing/2014/main" val="20000"/>
                    </a:ext>
                  </a:extLst>
                </a:gridCol>
                <a:gridCol w="2132147">
                  <a:extLst>
                    <a:ext uri="{9D8B030D-6E8A-4147-A177-3AD203B41FA5}">
                      <a16:colId xmlns:a16="http://schemas.microsoft.com/office/drawing/2014/main" val="20001"/>
                    </a:ext>
                  </a:extLst>
                </a:gridCol>
                <a:gridCol w="1982653">
                  <a:extLst>
                    <a:ext uri="{9D8B030D-6E8A-4147-A177-3AD203B41FA5}">
                      <a16:colId xmlns:a16="http://schemas.microsoft.com/office/drawing/2014/main" val="20002"/>
                    </a:ext>
                  </a:extLst>
                </a:gridCol>
                <a:gridCol w="2055947">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Our Hospital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Peer Group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State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2024 U.S.
Median CAH</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chemeClr val="tx1"/>
                        </a:solidFill>
                        <a:effectLst/>
                        <a:latin typeface="Times" pitchFamily="18" charset="0"/>
                      </a:endParaRPr>
                    </a:p>
                  </a:txBody>
                  <a:tcPr marL="83691" marR="83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chemeClr val="tx1"/>
                          </a:solidFill>
                          <a:effectLst/>
                          <a:latin typeface="Times" pitchFamily="18" charset="0"/>
                        </a:rPr>
                        <a:t>3.07</a:t>
                      </a:r>
                    </a:p>
                  </a:txBody>
                  <a:tcPr marL="83691" marR="836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CEC8B15-A869-A659-8B46-7F1F660E8B93}"/>
                  </a:ext>
                </a:extLst>
              </p:cNvPr>
              <p:cNvSpPr txBox="1"/>
              <p:nvPr/>
            </p:nvSpPr>
            <p:spPr>
              <a:xfrm>
                <a:off x="4076700" y="3672056"/>
                <a:ext cx="2890215"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cs typeface="Times" panose="02020603050405020304" pitchFamily="18" charset="0"/>
                            </a:rPr>
                          </m:ctrlPr>
                        </m:fPr>
                        <m:num>
                          <m:r>
                            <m:rPr>
                              <m:nor/>
                            </m:rPr>
                            <a:rPr lang="en-US" b="0" i="0" smtClean="0">
                              <a:cs typeface="Times" panose="02020603050405020304" pitchFamily="18" charset="0"/>
                            </a:rPr>
                            <m:t>Charity care</m:t>
                          </m:r>
                          <m:r>
                            <a:rPr lang="en-US" b="0" i="1" smtClean="0">
                              <a:latin typeface="Cambria Math" panose="02040503050406030204" pitchFamily="18" charset="0"/>
                              <a:ea typeface="Cambria Math" panose="02040503050406030204" pitchFamily="18" charset="0"/>
                            </a:rPr>
                            <m:t>+</m:t>
                          </m:r>
                          <m:r>
                            <m:rPr>
                              <m:nor/>
                            </m:rPr>
                            <a:rPr lang="en-US" b="0" i="0" smtClean="0">
                              <a:ea typeface="Cambria Math" panose="02040503050406030204" pitchFamily="18" charset="0"/>
                              <a:cs typeface="Times" panose="02020603050405020304" pitchFamily="18" charset="0"/>
                            </a:rPr>
                            <m:t>Bad debt</m:t>
                          </m:r>
                        </m:num>
                        <m:den>
                          <m:r>
                            <m:rPr>
                              <m:nor/>
                            </m:rPr>
                            <a:rPr lang="en-US" b="0" i="0" smtClean="0">
                              <a:cs typeface="Times" panose="02020603050405020304" pitchFamily="18" charset="0"/>
                            </a:rPr>
                            <m:t>Total operating expenses</m:t>
                          </m:r>
                        </m:den>
                      </m:f>
                    </m:oMath>
                  </m:oMathPara>
                </a14:m>
                <a:endParaRPr lang="en-US" dirty="0">
                  <a:cs typeface="Times" panose="02020603050405020304" pitchFamily="18" charset="0"/>
                </a:endParaRPr>
              </a:p>
            </p:txBody>
          </p:sp>
        </mc:Choice>
        <mc:Fallback xmlns="">
          <p:sp>
            <p:nvSpPr>
              <p:cNvPr id="2" name="TextBox 1">
                <a:extLst>
                  <a:ext uri="{FF2B5EF4-FFF2-40B4-BE49-F238E27FC236}">
                    <a16:creationId xmlns:a16="http://schemas.microsoft.com/office/drawing/2014/main" id="{6CEC8B15-A869-A659-8B46-7F1F660E8B93}"/>
                  </a:ext>
                </a:extLst>
              </p:cNvPr>
              <p:cNvSpPr txBox="1">
                <a:spLocks noRot="1" noChangeAspect="1" noMove="1" noResize="1" noEditPoints="1" noAdjustHandles="1" noChangeArrowheads="1" noChangeShapeType="1" noTextEdit="1"/>
              </p:cNvSpPr>
              <p:nvPr/>
            </p:nvSpPr>
            <p:spPr>
              <a:xfrm>
                <a:off x="4076700" y="3672056"/>
                <a:ext cx="2890215" cy="70038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73520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1080654" y="170996"/>
            <a:ext cx="7910946" cy="992785"/>
          </a:xfrm>
        </p:spPr>
        <p:txBody>
          <a:bodyPr/>
          <a:lstStyle/>
          <a:p>
            <a:pPr eaLnBrk="1" hangingPunct="1"/>
            <a:r>
              <a:rPr lang="en-US" sz="3200" dirty="0"/>
              <a:t>Summary of Results for </a:t>
            </a:r>
            <a:r>
              <a:rPr lang="en-US" sz="3200" b="0" i="0" dirty="0"/>
              <a:t>Our Hospital</a:t>
            </a:r>
          </a:p>
        </p:txBody>
      </p:sp>
      <p:sp>
        <p:nvSpPr>
          <p:cNvPr id="2" name="Content Placeholder 1"/>
          <p:cNvSpPr>
            <a:spLocks noGrp="1"/>
          </p:cNvSpPr>
          <p:nvPr>
            <p:ph idx="10"/>
          </p:nvPr>
        </p:nvSpPr>
        <p:spPr>
          <a:xfrm>
            <a:off x="334416" y="1219201"/>
            <a:ext cx="8229600" cy="4724399"/>
          </a:xfrm>
        </p:spPr>
        <p:txBody>
          <a:bodyPr/>
          <a:lstStyle/>
          <a:p>
            <a:endParaRPr lang="en-US" dirty="0"/>
          </a:p>
        </p:txBody>
      </p:sp>
    </p:spTree>
    <p:extLst>
      <p:ext uri="{BB962C8B-B14F-4D97-AF65-F5344CB8AC3E}">
        <p14:creationId xmlns:p14="http://schemas.microsoft.com/office/powerpoint/2010/main" val="904790343"/>
      </p:ext>
    </p:extLst>
  </p:cSld>
  <p:clrMapOvr>
    <a:masterClrMapping/>
  </p:clrMapOvr>
</p:sld>
</file>

<file path=ppt/theme/theme1.xml><?xml version="1.0" encoding="utf-8"?>
<a:theme xmlns:a="http://schemas.openxmlformats.org/drawingml/2006/main" name="1_New Flex format">
  <a:themeElements>
    <a:clrScheme name="Flex2015">
      <a:dk1>
        <a:srgbClr val="003768"/>
      </a:dk1>
      <a:lt1>
        <a:sysClr val="window" lastClr="FFFFFF"/>
      </a:lt1>
      <a:dk2>
        <a:srgbClr val="003768"/>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ex2015">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w Flex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E744233E4885D49B2D394A3682BF710" ma:contentTypeVersion="4" ma:contentTypeDescription="Create a new document." ma:contentTypeScope="" ma:versionID="483fd0d19cbad9f777960d6f19f59f82">
  <xsd:schema xmlns:xsd="http://www.w3.org/2001/XMLSchema" xmlns:xs="http://www.w3.org/2001/XMLSchema" xmlns:p="http://schemas.microsoft.com/office/2006/metadata/properties" xmlns:ns2="20bf9d17-4fa1-4e41-8929-8a9e4769ae64" targetNamespace="http://schemas.microsoft.com/office/2006/metadata/properties" ma:root="true" ma:fieldsID="51af86f373f435aa60e17d6390a1a41d" ns2:_="">
    <xsd:import namespace="20bf9d17-4fa1-4e41-8929-8a9e4769ae6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bf9d17-4fa1-4e41-8929-8a9e4769ae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6F2D446-F528-4B6E-A1DA-D2DB4B3B31B1}">
  <ds:schemaRefs>
    <ds:schemaRef ds:uri="http://schemas.microsoft.com/sharepoint/v3/contenttype/forms"/>
  </ds:schemaRefs>
</ds:datastoreItem>
</file>

<file path=customXml/itemProps2.xml><?xml version="1.0" encoding="utf-8"?>
<ds:datastoreItem xmlns:ds="http://schemas.openxmlformats.org/officeDocument/2006/customXml" ds:itemID="{8B59C765-207E-4D3E-9AEA-F507953902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bf9d17-4fa1-4e41-8929-8a9e4769ae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B8912B-0F8A-4660-B3A5-04A2C3530A95}">
  <ds:schemaRefs>
    <ds:schemaRef ds:uri="20bf9d17-4fa1-4e41-8929-8a9e4769ae64"/>
    <ds:schemaRef ds:uri="http://purl.org/dc/elements/1.1/"/>
    <ds:schemaRef ds:uri="http://www.w3.org/XML/1998/namespace"/>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\\Cecil\cecil\CAH\Finance\Presentations\Project\NCRHR April 2005.ppt</Template>
  <TotalTime>5841</TotalTime>
  <Words>1695</Words>
  <Application>Microsoft Office PowerPoint</Application>
  <PresentationFormat>On-screen Show (4:3)</PresentationFormat>
  <Paragraphs>370</Paragraphs>
  <Slides>31</Slides>
  <Notes>31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Cambria Math</vt:lpstr>
      <vt:lpstr>Optima LT Std</vt:lpstr>
      <vt:lpstr>Segoe UI</vt:lpstr>
      <vt:lpstr>Times</vt:lpstr>
      <vt:lpstr>Times New Roman</vt:lpstr>
      <vt:lpstr>1_New Flex format</vt:lpstr>
      <vt:lpstr>New Flex format</vt:lpstr>
      <vt:lpstr>CAHMPAS Financial Indicators for Our Hospital</vt:lpstr>
      <vt:lpstr>Profitability: Total Margin</vt:lpstr>
      <vt:lpstr>Profitability: Cash Flow Margin</vt:lpstr>
      <vt:lpstr>Profitability: Return on Equity</vt:lpstr>
      <vt:lpstr>Profitability: Operating Margin</vt:lpstr>
      <vt:lpstr>Liquidity: Current Ratio</vt:lpstr>
      <vt:lpstr>Liquidity: Days Cash on Hand</vt:lpstr>
      <vt:lpstr>Liquidity: Days in Net Accounts Receivable</vt:lpstr>
      <vt:lpstr>Liquidity: Days in Gross Accounts Receivable</vt:lpstr>
      <vt:lpstr>Capital Structure: Equity Financing</vt:lpstr>
      <vt:lpstr>Capital Structure: Debt Service Coverage</vt:lpstr>
      <vt:lpstr>Capital Structure: Long-Term Debt to Capitalization</vt:lpstr>
      <vt:lpstr>Outpatient: Outpatient Revenues to Total Revenues</vt:lpstr>
      <vt:lpstr>Outpatient: Hospital Medicare Outpatient Payer Mix</vt:lpstr>
      <vt:lpstr>Outpatient: Hospital Medicare Outpatient Cost to Charge</vt:lpstr>
      <vt:lpstr>Inpatient: Medicare Inpatient Payer Mix</vt:lpstr>
      <vt:lpstr>Inpatient: Medicare Acute Inpatient Cost per Day</vt:lpstr>
      <vt:lpstr>Inpatient: Average Daily Census Swing-SNF</vt:lpstr>
      <vt:lpstr>Inpatient: Average Daily Census Acute</vt:lpstr>
      <vt:lpstr>Growth: 1-Year Change in Operating Revenue</vt:lpstr>
      <vt:lpstr>Growth: 3-Year Change in Operating Revenue</vt:lpstr>
      <vt:lpstr>Growth: 1-Year Change in Operating Expenses</vt:lpstr>
      <vt:lpstr>Growth: 3-Year Change in Operating Expenses</vt:lpstr>
      <vt:lpstr>Labor: Salaries to Net Patient Revenue</vt:lpstr>
      <vt:lpstr>Labor: FTEs per Adjusted Occupied Bed</vt:lpstr>
      <vt:lpstr>Labor: Average Salary per FTE</vt:lpstr>
      <vt:lpstr>Other: Patient Deductions</vt:lpstr>
      <vt:lpstr>Other: Average Age of Plant</vt:lpstr>
      <vt:lpstr>Other: Medicaid Payer Mix</vt:lpstr>
      <vt:lpstr>Other: Uncompensated Care</vt:lpstr>
      <vt:lpstr>Summary of Results for Our Hospital</vt:lpstr>
    </vt:vector>
  </TitlesOfParts>
  <Company>SCHSR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INDICATORS REPORT for hospitals</dc:title>
  <dc:creator>SCHSR</dc:creator>
  <cp:lastModifiedBy>Wallace, Lauren</cp:lastModifiedBy>
  <cp:revision>114</cp:revision>
  <dcterms:created xsi:type="dcterms:W3CDTF">2005-06-23T17:40:25Z</dcterms:created>
  <dcterms:modified xsi:type="dcterms:W3CDTF">2026-10-08T19:41:09Z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0x0101003E744233E4885D49B2D394A3682BF710</vt:lpwstr>
  </property>
</Properties>
</file>