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 id="2147483683" r:id="rId2"/>
  </p:sldMasterIdLst>
  <p:notesMasterIdLst>
    <p:notesMasterId r:id="rId102"/>
  </p:notesMasterIdLst>
  <p:handoutMasterIdLst>
    <p:handoutMasterId r:id="rId103"/>
  </p:handoutMasterIdLst>
  <p:sldIdLst>
    <p:sldId id="299" r:id="rId3"/>
    <p:sldId id="345" r:id="rId4"/>
    <p:sldId id="591" r:id="rId5"/>
    <p:sldId id="402" r:id="rId6"/>
    <p:sldId id="544" r:id="rId7"/>
    <p:sldId id="427" r:id="rId8"/>
    <p:sldId id="545" r:id="rId9"/>
    <p:sldId id="538" r:id="rId10"/>
    <p:sldId id="539" r:id="rId11"/>
    <p:sldId id="599" r:id="rId12"/>
    <p:sldId id="540" r:id="rId13"/>
    <p:sldId id="433" r:id="rId14"/>
    <p:sldId id="598" r:id="rId15"/>
    <p:sldId id="543" r:id="rId16"/>
    <p:sldId id="594" r:id="rId17"/>
    <p:sldId id="595" r:id="rId18"/>
    <p:sldId id="401" r:id="rId19"/>
    <p:sldId id="410" r:id="rId20"/>
    <p:sldId id="490" r:id="rId21"/>
    <p:sldId id="292" r:id="rId22"/>
    <p:sldId id="411" r:id="rId23"/>
    <p:sldId id="605" r:id="rId24"/>
    <p:sldId id="606" r:id="rId25"/>
    <p:sldId id="472" r:id="rId26"/>
    <p:sldId id="562" r:id="rId27"/>
    <p:sldId id="506" r:id="rId28"/>
    <p:sldId id="507" r:id="rId29"/>
    <p:sldId id="508" r:id="rId30"/>
    <p:sldId id="602" r:id="rId31"/>
    <p:sldId id="613" r:id="rId32"/>
    <p:sldId id="614" r:id="rId33"/>
    <p:sldId id="509" r:id="rId34"/>
    <p:sldId id="510" r:id="rId35"/>
    <p:sldId id="511" r:id="rId36"/>
    <p:sldId id="604" r:id="rId37"/>
    <p:sldId id="512" r:id="rId38"/>
    <p:sldId id="513" r:id="rId39"/>
    <p:sldId id="514" r:id="rId40"/>
    <p:sldId id="515" r:id="rId41"/>
    <p:sldId id="518" r:id="rId42"/>
    <p:sldId id="519" r:id="rId43"/>
    <p:sldId id="517" r:id="rId44"/>
    <p:sldId id="520" r:id="rId45"/>
    <p:sldId id="524" r:id="rId46"/>
    <p:sldId id="525" r:id="rId47"/>
    <p:sldId id="607" r:id="rId48"/>
    <p:sldId id="608" r:id="rId49"/>
    <p:sldId id="609" r:id="rId50"/>
    <p:sldId id="610" r:id="rId51"/>
    <p:sldId id="521" r:id="rId52"/>
    <p:sldId id="523" r:id="rId53"/>
    <p:sldId id="603" r:id="rId54"/>
    <p:sldId id="516" r:id="rId55"/>
    <p:sldId id="522" r:id="rId56"/>
    <p:sldId id="611" r:id="rId57"/>
    <p:sldId id="612" r:id="rId58"/>
    <p:sldId id="564" r:id="rId59"/>
    <p:sldId id="565" r:id="rId60"/>
    <p:sldId id="566" r:id="rId61"/>
    <p:sldId id="567" r:id="rId62"/>
    <p:sldId id="568" r:id="rId63"/>
    <p:sldId id="569" r:id="rId64"/>
    <p:sldId id="570" r:id="rId65"/>
    <p:sldId id="571" r:id="rId66"/>
    <p:sldId id="572" r:id="rId67"/>
    <p:sldId id="573" r:id="rId68"/>
    <p:sldId id="574" r:id="rId69"/>
    <p:sldId id="575" r:id="rId70"/>
    <p:sldId id="576" r:id="rId71"/>
    <p:sldId id="577" r:id="rId72"/>
    <p:sldId id="578" r:id="rId73"/>
    <p:sldId id="355" r:id="rId74"/>
    <p:sldId id="458" r:id="rId75"/>
    <p:sldId id="455" r:id="rId76"/>
    <p:sldId id="474" r:id="rId77"/>
    <p:sldId id="489" r:id="rId78"/>
    <p:sldId id="446" r:id="rId79"/>
    <p:sldId id="528" r:id="rId80"/>
    <p:sldId id="530" r:id="rId81"/>
    <p:sldId id="582" r:id="rId82"/>
    <p:sldId id="586" r:id="rId83"/>
    <p:sldId id="531" r:id="rId84"/>
    <p:sldId id="532" r:id="rId85"/>
    <p:sldId id="583" r:id="rId86"/>
    <p:sldId id="587" r:id="rId87"/>
    <p:sldId id="534" r:id="rId88"/>
    <p:sldId id="535" r:id="rId89"/>
    <p:sldId id="584" r:id="rId90"/>
    <p:sldId id="589" r:id="rId91"/>
    <p:sldId id="536" r:id="rId92"/>
    <p:sldId id="579" r:id="rId93"/>
    <p:sldId id="597" r:id="rId94"/>
    <p:sldId id="580" r:id="rId95"/>
    <p:sldId id="588" r:id="rId96"/>
    <p:sldId id="537" r:id="rId97"/>
    <p:sldId id="452" r:id="rId98"/>
    <p:sldId id="453" r:id="rId99"/>
    <p:sldId id="454" r:id="rId100"/>
    <p:sldId id="590" r:id="rId101"/>
  </p:sldIdLst>
  <p:sldSz cx="9144000" cy="6858000" type="screen4x3"/>
  <p:notesSz cx="6881813" cy="9296400"/>
  <p:defaultTextStyle>
    <a:defPPr>
      <a:defRPr lang="en-US"/>
    </a:defPPr>
    <a:lvl1pPr algn="l" rtl="0" fontAlgn="base">
      <a:spcBef>
        <a:spcPct val="0"/>
      </a:spcBef>
      <a:spcAft>
        <a:spcPct val="0"/>
      </a:spcAft>
      <a:defRPr sz="2200" kern="1200">
        <a:solidFill>
          <a:schemeClr val="tx1"/>
        </a:solidFill>
        <a:latin typeface="Times"/>
        <a:ea typeface="+mn-ea"/>
        <a:cs typeface="+mn-cs"/>
      </a:defRPr>
    </a:lvl1pPr>
    <a:lvl2pPr marL="457200" algn="l" rtl="0" fontAlgn="base">
      <a:spcBef>
        <a:spcPct val="0"/>
      </a:spcBef>
      <a:spcAft>
        <a:spcPct val="0"/>
      </a:spcAft>
      <a:defRPr sz="2200" kern="1200">
        <a:solidFill>
          <a:schemeClr val="tx1"/>
        </a:solidFill>
        <a:latin typeface="Times"/>
        <a:ea typeface="+mn-ea"/>
        <a:cs typeface="+mn-cs"/>
      </a:defRPr>
    </a:lvl2pPr>
    <a:lvl3pPr marL="914400" algn="l" rtl="0" fontAlgn="base">
      <a:spcBef>
        <a:spcPct val="0"/>
      </a:spcBef>
      <a:spcAft>
        <a:spcPct val="0"/>
      </a:spcAft>
      <a:defRPr sz="2200" kern="1200">
        <a:solidFill>
          <a:schemeClr val="tx1"/>
        </a:solidFill>
        <a:latin typeface="Times"/>
        <a:ea typeface="+mn-ea"/>
        <a:cs typeface="+mn-cs"/>
      </a:defRPr>
    </a:lvl3pPr>
    <a:lvl4pPr marL="1371600" algn="l" rtl="0" fontAlgn="base">
      <a:spcBef>
        <a:spcPct val="0"/>
      </a:spcBef>
      <a:spcAft>
        <a:spcPct val="0"/>
      </a:spcAft>
      <a:defRPr sz="2200" kern="1200">
        <a:solidFill>
          <a:schemeClr val="tx1"/>
        </a:solidFill>
        <a:latin typeface="Times"/>
        <a:ea typeface="+mn-ea"/>
        <a:cs typeface="+mn-cs"/>
      </a:defRPr>
    </a:lvl4pPr>
    <a:lvl5pPr marL="1828800" algn="l" rtl="0" fontAlgn="base">
      <a:spcBef>
        <a:spcPct val="0"/>
      </a:spcBef>
      <a:spcAft>
        <a:spcPct val="0"/>
      </a:spcAft>
      <a:defRPr sz="2200" kern="1200">
        <a:solidFill>
          <a:schemeClr val="tx1"/>
        </a:solidFill>
        <a:latin typeface="Times"/>
        <a:ea typeface="+mn-ea"/>
        <a:cs typeface="+mn-cs"/>
      </a:defRPr>
    </a:lvl5pPr>
    <a:lvl6pPr marL="2286000" algn="l" defTabSz="914400" rtl="0" eaLnBrk="1" latinLnBrk="0" hangingPunct="1">
      <a:defRPr sz="2200" kern="1200">
        <a:solidFill>
          <a:schemeClr val="tx1"/>
        </a:solidFill>
        <a:latin typeface="Times"/>
        <a:ea typeface="+mn-ea"/>
        <a:cs typeface="+mn-cs"/>
      </a:defRPr>
    </a:lvl6pPr>
    <a:lvl7pPr marL="2743200" algn="l" defTabSz="914400" rtl="0" eaLnBrk="1" latinLnBrk="0" hangingPunct="1">
      <a:defRPr sz="2200" kern="1200">
        <a:solidFill>
          <a:schemeClr val="tx1"/>
        </a:solidFill>
        <a:latin typeface="Times"/>
        <a:ea typeface="+mn-ea"/>
        <a:cs typeface="+mn-cs"/>
      </a:defRPr>
    </a:lvl7pPr>
    <a:lvl8pPr marL="3200400" algn="l" defTabSz="914400" rtl="0" eaLnBrk="1" latinLnBrk="0" hangingPunct="1">
      <a:defRPr sz="2200" kern="1200">
        <a:solidFill>
          <a:schemeClr val="tx1"/>
        </a:solidFill>
        <a:latin typeface="Times"/>
        <a:ea typeface="+mn-ea"/>
        <a:cs typeface="+mn-cs"/>
      </a:defRPr>
    </a:lvl8pPr>
    <a:lvl9pPr marL="3657600" algn="l" defTabSz="914400" rtl="0" eaLnBrk="1" latinLnBrk="0" hangingPunct="1">
      <a:defRPr sz="22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8"/>
    <a:srgbClr val="00FFFF"/>
    <a:srgbClr val="33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75" autoAdjust="0"/>
    <p:restoredTop sz="95714" autoAdjust="0"/>
  </p:normalViewPr>
  <p:slideViewPr>
    <p:cSldViewPr>
      <p:cViewPr varScale="1">
        <p:scale>
          <a:sx n="112" d="100"/>
          <a:sy n="112" d="100"/>
        </p:scale>
        <p:origin x="93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87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07" Type="http://schemas.openxmlformats.org/officeDocument/2006/relationships/tableStyles" Target="tableStyles.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notesMaster" Target="notesMasters/notesMaster1.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813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defTabSz="930275" eaLnBrk="1" hangingPunct="1">
              <a:defRPr sz="1200">
                <a:latin typeface="Times New Roman" pitchFamily="18" charset="0"/>
              </a:defRPr>
            </a:lvl1pPr>
          </a:lstStyle>
          <a:p>
            <a:pPr>
              <a:defRPr/>
            </a:pPr>
            <a:endParaRPr lang="en-US"/>
          </a:p>
        </p:txBody>
      </p:sp>
      <p:sp>
        <p:nvSpPr>
          <p:cNvPr id="56323" name="Rectangle 3"/>
          <p:cNvSpPr>
            <a:spLocks noGrp="1" noChangeArrowheads="1"/>
          </p:cNvSpPr>
          <p:nvPr>
            <p:ph type="dt" sz="quarter" idx="1"/>
          </p:nvPr>
        </p:nvSpPr>
        <p:spPr bwMode="auto">
          <a:xfrm>
            <a:off x="3900488" y="0"/>
            <a:ext cx="29813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defRPr sz="1200">
                <a:latin typeface="Times New Roman" pitchFamily="18" charset="0"/>
              </a:defRPr>
            </a:lvl1pPr>
          </a:lstStyle>
          <a:p>
            <a:pPr>
              <a:defRPr/>
            </a:pPr>
            <a:endParaRPr lang="en-US"/>
          </a:p>
        </p:txBody>
      </p:sp>
      <p:sp>
        <p:nvSpPr>
          <p:cNvPr id="56324" name="Rectangle 4"/>
          <p:cNvSpPr>
            <a:spLocks noGrp="1" noChangeArrowheads="1"/>
          </p:cNvSpPr>
          <p:nvPr>
            <p:ph type="ftr" sz="quarter" idx="2"/>
          </p:nvPr>
        </p:nvSpPr>
        <p:spPr bwMode="auto">
          <a:xfrm>
            <a:off x="0" y="8832850"/>
            <a:ext cx="29813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defTabSz="930275" eaLnBrk="1" hangingPunct="1">
              <a:defRPr sz="1200">
                <a:latin typeface="Times New Roman" pitchFamily="18" charset="0"/>
              </a:defRPr>
            </a:lvl1pPr>
          </a:lstStyle>
          <a:p>
            <a:pPr>
              <a:defRPr/>
            </a:pPr>
            <a:endParaRPr lang="en-US"/>
          </a:p>
        </p:txBody>
      </p:sp>
      <p:sp>
        <p:nvSpPr>
          <p:cNvPr id="56325" name="Rectangle 5"/>
          <p:cNvSpPr>
            <a:spLocks noGrp="1" noChangeArrowheads="1"/>
          </p:cNvSpPr>
          <p:nvPr>
            <p:ph type="sldNum" sz="quarter" idx="3"/>
          </p:nvPr>
        </p:nvSpPr>
        <p:spPr bwMode="auto">
          <a:xfrm>
            <a:off x="3900488" y="8832850"/>
            <a:ext cx="29813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defRPr sz="1200">
                <a:latin typeface="Times New Roman" pitchFamily="18" charset="0"/>
              </a:defRPr>
            </a:lvl1pPr>
          </a:lstStyle>
          <a:p>
            <a:pPr>
              <a:defRPr/>
            </a:pPr>
            <a:fld id="{86C7E57C-BB5E-4F2C-A22C-35564AAC8E5F}" type="slidenum">
              <a:rPr lang="en-US"/>
              <a:pPr>
                <a:defRPr/>
              </a:pPr>
              <a:t>‹#›</a:t>
            </a:fld>
            <a:endParaRPr lang="en-US"/>
          </a:p>
        </p:txBody>
      </p:sp>
    </p:spTree>
    <p:extLst>
      <p:ext uri="{BB962C8B-B14F-4D97-AF65-F5344CB8AC3E}">
        <p14:creationId xmlns:p14="http://schemas.microsoft.com/office/powerpoint/2010/main" val="998125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813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89091" name="Rectangle 3"/>
          <p:cNvSpPr>
            <a:spLocks noGrp="1" noChangeArrowheads="1"/>
          </p:cNvSpPr>
          <p:nvPr>
            <p:ph type="dt" idx="1"/>
          </p:nvPr>
        </p:nvSpPr>
        <p:spPr bwMode="auto">
          <a:xfrm>
            <a:off x="3898900" y="0"/>
            <a:ext cx="29813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688975" y="4416425"/>
            <a:ext cx="5503863" cy="4181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4" name="Rectangle 6"/>
          <p:cNvSpPr>
            <a:spLocks noGrp="1" noChangeArrowheads="1"/>
          </p:cNvSpPr>
          <p:nvPr>
            <p:ph type="ftr" sz="quarter" idx="4"/>
          </p:nvPr>
        </p:nvSpPr>
        <p:spPr bwMode="auto">
          <a:xfrm>
            <a:off x="0" y="8831263"/>
            <a:ext cx="29813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3898900" y="8831263"/>
            <a:ext cx="29813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8ADF773-4626-4560-A52B-A113E47EC8E9}" type="slidenum">
              <a:rPr lang="en-US"/>
              <a:pPr>
                <a:defRPr/>
              </a:pPr>
              <a:t>‹#›</a:t>
            </a:fld>
            <a:endParaRPr lang="en-US"/>
          </a:p>
        </p:txBody>
      </p:sp>
    </p:spTree>
    <p:extLst>
      <p:ext uri="{BB962C8B-B14F-4D97-AF65-F5344CB8AC3E}">
        <p14:creationId xmlns:p14="http://schemas.microsoft.com/office/powerpoint/2010/main" val="2264912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B96B2A5-8903-4C26-9D10-316DFC6FB37E}" type="slidenum">
              <a:rPr lang="en-US" smtClean="0">
                <a:latin typeface="Arial" pitchFamily="34" charset="0"/>
              </a:rPr>
              <a:pPr/>
              <a:t>1</a:t>
            </a:fld>
            <a:endParaRPr lang="en-US">
              <a:latin typeface="Arial" pitchFamily="34" charset="0"/>
            </a:endParaRPr>
          </a:p>
        </p:txBody>
      </p:sp>
      <p:sp>
        <p:nvSpPr>
          <p:cNvPr id="19458" name="Rectangle 2"/>
          <p:cNvSpPr>
            <a:spLocks noGrp="1" noRot="1" noChangeAspect="1" noChangeArrowheads="1" noTextEdit="1"/>
          </p:cNvSpPr>
          <p:nvPr>
            <p:ph type="sldImg"/>
          </p:nvPr>
        </p:nvSpPr>
        <p:spPr>
          <a:xfrm>
            <a:off x="1117600" y="696913"/>
            <a:ext cx="4646613" cy="3486150"/>
          </a:xfrm>
          <a:ln/>
        </p:spPr>
      </p:sp>
      <p:sp>
        <p:nvSpPr>
          <p:cNvPr id="19459" name="Rectangle 3"/>
          <p:cNvSpPr>
            <a:spLocks noGrp="1" noChangeArrowheads="1"/>
          </p:cNvSpPr>
          <p:nvPr>
            <p:ph type="body" idx="1"/>
          </p:nvPr>
        </p:nvSpPr>
        <p:spPr>
          <a:xfrm>
            <a:off x="917575" y="4416425"/>
            <a:ext cx="5046663" cy="4183063"/>
          </a:xfrm>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587235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endParaRPr lang="en-US">
              <a:latin typeface="Arial" pitchFamily="34" charset="0"/>
            </a:endParaRPr>
          </a:p>
        </p:txBody>
      </p:sp>
    </p:spTree>
    <p:extLst>
      <p:ext uri="{BB962C8B-B14F-4D97-AF65-F5344CB8AC3E}">
        <p14:creationId xmlns:p14="http://schemas.microsoft.com/office/powerpoint/2010/main" val="2187424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en-US">
              <a:latin typeface="Arial" pitchFamily="34" charset="0"/>
            </a:endParaRPr>
          </a:p>
        </p:txBody>
      </p:sp>
    </p:spTree>
    <p:extLst>
      <p:ext uri="{BB962C8B-B14F-4D97-AF65-F5344CB8AC3E}">
        <p14:creationId xmlns:p14="http://schemas.microsoft.com/office/powerpoint/2010/main" val="1639427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endParaRPr lang="en-US">
              <a:latin typeface="Arial" pitchFamily="34" charset="0"/>
            </a:endParaRPr>
          </a:p>
        </p:txBody>
      </p:sp>
    </p:spTree>
    <p:extLst>
      <p:ext uri="{BB962C8B-B14F-4D97-AF65-F5344CB8AC3E}">
        <p14:creationId xmlns:p14="http://schemas.microsoft.com/office/powerpoint/2010/main" val="701685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endParaRPr lang="en-US">
              <a:latin typeface="Arial" pitchFamily="34" charset="0"/>
            </a:endParaRPr>
          </a:p>
        </p:txBody>
      </p:sp>
    </p:spTree>
    <p:extLst>
      <p:ext uri="{BB962C8B-B14F-4D97-AF65-F5344CB8AC3E}">
        <p14:creationId xmlns:p14="http://schemas.microsoft.com/office/powerpoint/2010/main" val="767773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endParaRPr lang="en-US">
              <a:latin typeface="Arial" pitchFamily="34" charset="0"/>
            </a:endParaRPr>
          </a:p>
        </p:txBody>
      </p:sp>
    </p:spTree>
    <p:extLst>
      <p:ext uri="{BB962C8B-B14F-4D97-AF65-F5344CB8AC3E}">
        <p14:creationId xmlns:p14="http://schemas.microsoft.com/office/powerpoint/2010/main" val="3471811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69BFC47B-909B-4D8D-A29B-C312D195B2A7}" type="slidenum">
              <a:rPr lang="en-US" smtClean="0">
                <a:latin typeface="Arial" pitchFamily="34" charset="0"/>
              </a:rPr>
              <a:pPr/>
              <a:t>15</a:t>
            </a:fld>
            <a:endParaRPr lang="en-US">
              <a:latin typeface="Arial" pitchFamily="34"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868359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8CA12B79-B981-4B00-85E6-FDC28CD0E715}" type="slidenum">
              <a:rPr lang="en-US" smtClean="0">
                <a:latin typeface="Arial" pitchFamily="34" charset="0"/>
              </a:rPr>
              <a:pPr/>
              <a:t>16</a:t>
            </a:fld>
            <a:endParaRPr lang="en-US">
              <a:latin typeface="Arial" pitchFamily="34" charset="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279335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D493841F-6682-4097-899A-6BEA64B52818}" type="slidenum">
              <a:rPr lang="en-US" smtClean="0">
                <a:latin typeface="Arial" pitchFamily="34" charset="0"/>
              </a:rPr>
              <a:pPr/>
              <a:t>17</a:t>
            </a:fld>
            <a:endParaRPr lang="en-US">
              <a:latin typeface="Arial" pitchFamily="34"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996048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D1A3F4F9-1A82-43CC-9F96-EA26A50A6A1F}" type="slidenum">
              <a:rPr lang="en-US" smtClean="0">
                <a:latin typeface="Arial" pitchFamily="34" charset="0"/>
              </a:rPr>
              <a:pPr/>
              <a:t>18</a:t>
            </a:fld>
            <a:endParaRPr lang="en-US">
              <a:latin typeface="Arial" pitchFamily="34"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986441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xfrm>
            <a:off x="1117600" y="696913"/>
            <a:ext cx="4646613" cy="3486150"/>
          </a:xfrm>
          <a:ln/>
        </p:spPr>
      </p:sp>
      <p:sp>
        <p:nvSpPr>
          <p:cNvPr id="60418" name="Rectangle 3"/>
          <p:cNvSpPr>
            <a:spLocks noGrp="1" noChangeArrowheads="1"/>
          </p:cNvSpPr>
          <p:nvPr>
            <p:ph type="body" idx="1"/>
          </p:nvPr>
        </p:nvSpPr>
        <p:spPr>
          <a:xfrm>
            <a:off x="688975" y="4416425"/>
            <a:ext cx="5503863" cy="4183063"/>
          </a:xfrm>
          <a:noFill/>
          <a:ln/>
        </p:spPr>
        <p:txBody>
          <a:bodyPr lIns="92078" tIns="46039" rIns="92078" bIns="46039"/>
          <a:lstStyle/>
          <a:p>
            <a:endParaRPr lang="en-US">
              <a:latin typeface="Arial" pitchFamily="34" charset="0"/>
            </a:endParaRPr>
          </a:p>
        </p:txBody>
      </p:sp>
    </p:spTree>
    <p:extLst>
      <p:ext uri="{BB962C8B-B14F-4D97-AF65-F5344CB8AC3E}">
        <p14:creationId xmlns:p14="http://schemas.microsoft.com/office/powerpoint/2010/main" val="399137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52D40640-2407-4894-ADAE-713ACDA36BF8}" type="slidenum">
              <a:rPr lang="en-US" smtClean="0">
                <a:latin typeface="Arial" pitchFamily="34" charset="0"/>
              </a:rPr>
              <a:pPr/>
              <a:t>2</a:t>
            </a:fld>
            <a:endParaRPr lang="en-US">
              <a:latin typeface="Arial" pitchFamily="34" charset="0"/>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15187086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FC2DB7FE-E046-4E12-8BF5-8360AF96E7CE}" type="slidenum">
              <a:rPr lang="en-US" smtClean="0">
                <a:latin typeface="Arial" pitchFamily="34" charset="0"/>
              </a:rPr>
              <a:pPr/>
              <a:t>20</a:t>
            </a:fld>
            <a:endParaRPr lang="en-US">
              <a:latin typeface="Arial" pitchFamily="34" charset="0"/>
            </a:endParaRPr>
          </a:p>
        </p:txBody>
      </p:sp>
      <p:sp>
        <p:nvSpPr>
          <p:cNvPr id="62466" name="Rectangle 2"/>
          <p:cNvSpPr>
            <a:spLocks noGrp="1" noRot="1" noChangeAspect="1" noChangeArrowheads="1" noTextEdit="1"/>
          </p:cNvSpPr>
          <p:nvPr>
            <p:ph type="sldImg"/>
          </p:nvPr>
        </p:nvSpPr>
        <p:spPr>
          <a:xfrm>
            <a:off x="1117600" y="696913"/>
            <a:ext cx="4646613" cy="3486150"/>
          </a:xfrm>
          <a:ln/>
        </p:spPr>
      </p:sp>
      <p:sp>
        <p:nvSpPr>
          <p:cNvPr id="62467" name="Rectangle 3"/>
          <p:cNvSpPr>
            <a:spLocks noGrp="1" noChangeArrowheads="1"/>
          </p:cNvSpPr>
          <p:nvPr>
            <p:ph type="body" idx="1"/>
          </p:nvPr>
        </p:nvSpPr>
        <p:spPr>
          <a:xfrm>
            <a:off x="917575" y="4416425"/>
            <a:ext cx="5046663" cy="4183063"/>
          </a:xfrm>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180663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B351B0F2-C0A2-4688-AA9A-A57992AE73F4}" type="slidenum">
              <a:rPr lang="en-US" smtClean="0">
                <a:latin typeface="Arial" pitchFamily="34" charset="0"/>
              </a:rPr>
              <a:pPr/>
              <a:t>21</a:t>
            </a:fld>
            <a:endParaRPr lang="en-US">
              <a:latin typeface="Arial" pitchFamily="34" charset="0"/>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667846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49E13FD2-108F-418E-A94A-41105E228577}" type="slidenum">
              <a:rPr lang="en-US" smtClean="0"/>
              <a:pPr/>
              <a:t>22</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47179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2F6741E5-9FD7-4906-869E-39F19933F9F8}" type="slidenum">
              <a:rPr lang="en-US" smtClean="0"/>
              <a:pPr/>
              <a:t>23</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668670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876A515D-C656-48EA-B56A-0E2F9F4A15DD}" type="slidenum">
              <a:rPr lang="en-US" smtClean="0">
                <a:latin typeface="Arial" pitchFamily="34" charset="0"/>
              </a:rPr>
              <a:pPr/>
              <a:t>25</a:t>
            </a:fld>
            <a:endParaRPr lang="en-US">
              <a:latin typeface="Arial" pitchFamily="34" charset="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1975198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FB390E08-D0C3-4357-8169-3D71BF7F62C5}" type="slidenum">
              <a:rPr lang="en-US" smtClean="0">
                <a:latin typeface="Arial" pitchFamily="34" charset="0"/>
              </a:rPr>
              <a:pPr/>
              <a:t>26</a:t>
            </a:fld>
            <a:endParaRPr lang="en-US">
              <a:latin typeface="Arial" pitchFamily="34"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r>
              <a:rPr lang="en-US" dirty="0">
                <a:latin typeface="Arial" pitchFamily="34" charset="0"/>
              </a:rPr>
              <a:t>At some point, a very high total margin may prompt questioning by patients about excessive charges.</a:t>
            </a:r>
          </a:p>
        </p:txBody>
      </p:sp>
    </p:spTree>
    <p:extLst>
      <p:ext uri="{BB962C8B-B14F-4D97-AF65-F5344CB8AC3E}">
        <p14:creationId xmlns:p14="http://schemas.microsoft.com/office/powerpoint/2010/main" val="3681134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A998C023-6A25-4830-A860-7B17BF7F596A}" type="slidenum">
              <a:rPr lang="en-US" smtClean="0">
                <a:latin typeface="Arial" pitchFamily="34" charset="0"/>
              </a:rPr>
              <a:pPr/>
              <a:t>27</a:t>
            </a:fld>
            <a:endParaRPr lang="en-US">
              <a:latin typeface="Arial" pitchFamily="34" charset="0"/>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r>
              <a:rPr lang="en-US">
                <a:latin typeface="Arial" pitchFamily="34" charset="0"/>
              </a:rPr>
              <a:t>If a CAH has recently made a large capital investment, then the total margin may turn negative because of greater depreciation charges.  Cash flow margin backs out depreciation, so it could be positive at the same time as the total margin is negative. </a:t>
            </a:r>
          </a:p>
        </p:txBody>
      </p:sp>
    </p:spTree>
    <p:extLst>
      <p:ext uri="{BB962C8B-B14F-4D97-AF65-F5344CB8AC3E}">
        <p14:creationId xmlns:p14="http://schemas.microsoft.com/office/powerpoint/2010/main" val="5577299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44F7E60F-6091-4E11-9574-D65A804E1122}" type="slidenum">
              <a:rPr lang="en-US" smtClean="0">
                <a:latin typeface="Arial" pitchFamily="34" charset="0"/>
              </a:rPr>
              <a:pPr/>
              <a:t>28</a:t>
            </a:fld>
            <a:endParaRPr lang="en-US">
              <a:latin typeface="Arial" pitchFamily="34" charset="0"/>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r>
              <a:rPr lang="en-US" dirty="0">
                <a:latin typeface="Arial" pitchFamily="34" charset="0"/>
              </a:rPr>
              <a:t>Net assets is the equity capital of a not-for-profit organization.  It is raised in two basic ways: 1) by receiving contributions and grants and 2) by earning an excess of revenues over expenses.</a:t>
            </a:r>
          </a:p>
        </p:txBody>
      </p:sp>
    </p:spTree>
    <p:extLst>
      <p:ext uri="{BB962C8B-B14F-4D97-AF65-F5344CB8AC3E}">
        <p14:creationId xmlns:p14="http://schemas.microsoft.com/office/powerpoint/2010/main" val="6735251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FB390E08-D0C3-4357-8169-3D71BF7F62C5}" type="slidenum">
              <a:rPr lang="en-US" smtClean="0">
                <a:latin typeface="Arial" pitchFamily="34" charset="0"/>
              </a:rPr>
              <a:pPr/>
              <a:t>29</a:t>
            </a:fld>
            <a:endParaRPr lang="en-US">
              <a:latin typeface="Arial" pitchFamily="34"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r>
              <a:rPr lang="en-US" dirty="0">
                <a:latin typeface="Arial" pitchFamily="34" charset="0"/>
              </a:rPr>
              <a:t>At some point, a very high operating margin may prompt questioning by patients about excessive charges.</a:t>
            </a:r>
          </a:p>
        </p:txBody>
      </p:sp>
    </p:spTree>
    <p:extLst>
      <p:ext uri="{BB962C8B-B14F-4D97-AF65-F5344CB8AC3E}">
        <p14:creationId xmlns:p14="http://schemas.microsoft.com/office/powerpoint/2010/main" val="31513037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FB390E08-D0C3-4357-8169-3D71BF7F62C5}" type="slidenum">
              <a:rPr lang="en-US" smtClean="0">
                <a:latin typeface="Arial" pitchFamily="34" charset="0"/>
              </a:rPr>
              <a:pPr/>
              <a:t>30</a:t>
            </a:fld>
            <a:endParaRPr lang="en-US">
              <a:latin typeface="Arial" pitchFamily="34"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r>
              <a:rPr lang="en-US" dirty="0">
                <a:latin typeface="Arial" pitchFamily="34" charset="0"/>
              </a:rPr>
              <a:t>At some point, a very high operating margin may prompt questioning by patients about excessive charges.</a:t>
            </a:r>
          </a:p>
        </p:txBody>
      </p:sp>
    </p:spTree>
    <p:extLst>
      <p:ext uri="{BB962C8B-B14F-4D97-AF65-F5344CB8AC3E}">
        <p14:creationId xmlns:p14="http://schemas.microsoft.com/office/powerpoint/2010/main" val="2744747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205201C3-B2B3-4B17-A6AB-5832F8B52E93}" type="slidenum">
              <a:rPr lang="en-US" smtClean="0">
                <a:latin typeface="Arial" pitchFamily="34" charset="0"/>
              </a:rPr>
              <a:pPr/>
              <a:t>3</a:t>
            </a:fld>
            <a:endParaRPr lang="en-US">
              <a:latin typeface="Arial" pitchFamily="34"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1939324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FB390E08-D0C3-4357-8169-3D71BF7F62C5}" type="slidenum">
              <a:rPr lang="en-US" smtClean="0">
                <a:latin typeface="Arial" pitchFamily="34" charset="0"/>
              </a:rPr>
              <a:pPr/>
              <a:t>31</a:t>
            </a:fld>
            <a:endParaRPr lang="en-US">
              <a:latin typeface="Arial" pitchFamily="34"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r>
              <a:rPr lang="en-US" dirty="0">
                <a:latin typeface="Arial" pitchFamily="34" charset="0"/>
              </a:rPr>
              <a:t>At some point, a very high operating margin may prompt questioning by patients about excessive charges.</a:t>
            </a:r>
          </a:p>
        </p:txBody>
      </p:sp>
    </p:spTree>
    <p:extLst>
      <p:ext uri="{BB962C8B-B14F-4D97-AF65-F5344CB8AC3E}">
        <p14:creationId xmlns:p14="http://schemas.microsoft.com/office/powerpoint/2010/main" val="25095652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3A966A00-D4CE-4813-9ABB-CCB4B9D7D5CD}" type="slidenum">
              <a:rPr lang="en-US" smtClean="0">
                <a:latin typeface="Arial" pitchFamily="34" charset="0"/>
              </a:rPr>
              <a:pPr/>
              <a:t>32</a:t>
            </a:fld>
            <a:endParaRPr lang="en-US">
              <a:latin typeface="Arial" pitchFamily="34" charset="0"/>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r>
              <a:rPr lang="en-US" dirty="0">
                <a:latin typeface="Arial" pitchFamily="34" charset="0"/>
              </a:rPr>
              <a:t>At some point, a high current ratio may indicate under-investment in longer-term assets that typically yield higher returns.</a:t>
            </a:r>
          </a:p>
        </p:txBody>
      </p:sp>
    </p:spTree>
    <p:extLst>
      <p:ext uri="{BB962C8B-B14F-4D97-AF65-F5344CB8AC3E}">
        <p14:creationId xmlns:p14="http://schemas.microsoft.com/office/powerpoint/2010/main" val="22810117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69FAD432-273E-4809-B08B-EB465FB2A231}" type="slidenum">
              <a:rPr lang="en-US" smtClean="0">
                <a:latin typeface="Arial" pitchFamily="34" charset="0"/>
              </a:rPr>
              <a:pPr/>
              <a:t>33</a:t>
            </a:fld>
            <a:endParaRPr lang="en-US">
              <a:latin typeface="Arial" pitchFamily="34" charset="0"/>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r>
              <a:rPr lang="en-US" dirty="0">
                <a:latin typeface="Arial" pitchFamily="34" charset="0"/>
              </a:rPr>
              <a:t>An organization with only 5 days cash on hand is in serious financial condition and is close to insolvency.  Or it</a:t>
            </a:r>
            <a:r>
              <a:rPr lang="en-US" baseline="0" dirty="0">
                <a:latin typeface="Arial" pitchFamily="34" charset="0"/>
              </a:rPr>
              <a:t> could be a system-owned hospital that has its cash swept by the parent.</a:t>
            </a:r>
            <a:endParaRPr lang="en-US" dirty="0">
              <a:latin typeface="Arial" pitchFamily="34" charset="0"/>
            </a:endParaRPr>
          </a:p>
        </p:txBody>
      </p:sp>
    </p:spTree>
    <p:extLst>
      <p:ext uri="{BB962C8B-B14F-4D97-AF65-F5344CB8AC3E}">
        <p14:creationId xmlns:p14="http://schemas.microsoft.com/office/powerpoint/2010/main" val="33976498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182C021A-DBF5-48B4-B1FA-1CDC35D2ED26}" type="slidenum">
              <a:rPr lang="en-US" smtClean="0">
                <a:latin typeface="Arial" pitchFamily="34" charset="0"/>
              </a:rPr>
              <a:pPr/>
              <a:t>34</a:t>
            </a:fld>
            <a:endParaRPr lang="en-US">
              <a:latin typeface="Arial" pitchFamily="34" charset="0"/>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r>
              <a:rPr lang="en-US" dirty="0">
                <a:latin typeface="Arial" pitchFamily="34" charset="0"/>
              </a:rPr>
              <a:t>A high DRAC is bad but it may be due to factors beyond control of the organization, such as a change in government payment procedures.</a:t>
            </a:r>
          </a:p>
        </p:txBody>
      </p:sp>
    </p:spTree>
    <p:extLst>
      <p:ext uri="{BB962C8B-B14F-4D97-AF65-F5344CB8AC3E}">
        <p14:creationId xmlns:p14="http://schemas.microsoft.com/office/powerpoint/2010/main" val="19846517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182C021A-DBF5-48B4-B1FA-1CDC35D2ED26}" type="slidenum">
              <a:rPr lang="en-US" smtClean="0">
                <a:latin typeface="Arial" pitchFamily="34" charset="0"/>
              </a:rPr>
              <a:pPr/>
              <a:t>35</a:t>
            </a:fld>
            <a:endParaRPr lang="en-US">
              <a:latin typeface="Arial" pitchFamily="34" charset="0"/>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r>
              <a:rPr lang="en-US" dirty="0">
                <a:latin typeface="Arial" pitchFamily="34" charset="0"/>
              </a:rPr>
              <a:t>A high DRAC is bad but it may be due to factors beyond control of the organization, such as a change in government payment procedures.</a:t>
            </a:r>
          </a:p>
        </p:txBody>
      </p:sp>
    </p:spTree>
    <p:extLst>
      <p:ext uri="{BB962C8B-B14F-4D97-AF65-F5344CB8AC3E}">
        <p14:creationId xmlns:p14="http://schemas.microsoft.com/office/powerpoint/2010/main" val="3011687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B7635984-7E94-4D7B-892B-E58928EC1F5A}" type="slidenum">
              <a:rPr lang="en-US" smtClean="0">
                <a:latin typeface="Arial" pitchFamily="34" charset="0"/>
              </a:rPr>
              <a:pPr/>
              <a:t>36</a:t>
            </a:fld>
            <a:endParaRPr lang="en-US">
              <a:latin typeface="Arial" pitchFamily="34" charset="0"/>
            </a:endParaRPr>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r>
              <a:rPr lang="en-US" dirty="0">
                <a:latin typeface="Arial" pitchFamily="34" charset="0"/>
              </a:rPr>
              <a:t>At some point, very low equity financing may indicate that an organization is not replacing its assets or acquiring new assets at an appropriate rate.</a:t>
            </a:r>
          </a:p>
        </p:txBody>
      </p:sp>
    </p:spTree>
    <p:extLst>
      <p:ext uri="{BB962C8B-B14F-4D97-AF65-F5344CB8AC3E}">
        <p14:creationId xmlns:p14="http://schemas.microsoft.com/office/powerpoint/2010/main" val="2128684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08E54FBA-72F1-4B0A-AD33-CB4ADA2331F5}" type="slidenum">
              <a:rPr lang="en-US" smtClean="0">
                <a:latin typeface="Arial" pitchFamily="34" charset="0"/>
              </a:rPr>
              <a:pPr/>
              <a:t>37</a:t>
            </a:fld>
            <a:endParaRPr lang="en-US">
              <a:latin typeface="Arial" pitchFamily="34" charset="0"/>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r>
              <a:rPr lang="en-US" dirty="0">
                <a:latin typeface="Arial" pitchFamily="34" charset="0"/>
              </a:rPr>
              <a:t>Debt service coverage cannot be calculated for an organization with no debt.</a:t>
            </a:r>
          </a:p>
        </p:txBody>
      </p:sp>
    </p:spTree>
    <p:extLst>
      <p:ext uri="{BB962C8B-B14F-4D97-AF65-F5344CB8AC3E}">
        <p14:creationId xmlns:p14="http://schemas.microsoft.com/office/powerpoint/2010/main" val="5813288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BE999FB8-3CAF-4902-AB36-FD2031ADB49B}" type="slidenum">
              <a:rPr lang="en-US" smtClean="0">
                <a:latin typeface="Arial" pitchFamily="34" charset="0"/>
              </a:rPr>
              <a:pPr/>
              <a:t>38</a:t>
            </a:fld>
            <a:endParaRPr lang="en-US">
              <a:latin typeface="Arial" pitchFamily="34" charset="0"/>
            </a:endParaRP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r>
              <a:rPr lang="en-US">
                <a:latin typeface="Arial" pitchFamily="34" charset="0"/>
              </a:rPr>
              <a:t>Same answer as equity financing ratio.</a:t>
            </a:r>
          </a:p>
        </p:txBody>
      </p:sp>
    </p:spTree>
    <p:extLst>
      <p:ext uri="{BB962C8B-B14F-4D97-AF65-F5344CB8AC3E}">
        <p14:creationId xmlns:p14="http://schemas.microsoft.com/office/powerpoint/2010/main" val="30071182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0F09C044-D86E-42CE-BD0C-8DF787FAE972}" type="slidenum">
              <a:rPr lang="en-US" smtClean="0">
                <a:latin typeface="Arial" pitchFamily="34" charset="0"/>
              </a:rPr>
              <a:pPr/>
              <a:t>39</a:t>
            </a:fld>
            <a:endParaRPr lang="en-US">
              <a:latin typeface="Arial" pitchFamily="34" charset="0"/>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4147118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fld id="{1861D7C6-C29F-4A91-BD99-5D5D6010ECFB}" type="slidenum">
              <a:rPr lang="en-US" smtClean="0">
                <a:latin typeface="Arial" pitchFamily="34" charset="0"/>
              </a:rPr>
              <a:pPr/>
              <a:t>40</a:t>
            </a:fld>
            <a:endParaRPr lang="en-US">
              <a:latin typeface="Arial" pitchFamily="34" charset="0"/>
            </a:endParaRPr>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580963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FA09A27E-68F8-472B-9353-3631BD9DA296}" type="slidenum">
              <a:rPr lang="en-US" smtClean="0">
                <a:latin typeface="Arial" pitchFamily="34" charset="0"/>
              </a:rPr>
              <a:pPr/>
              <a:t>4</a:t>
            </a:fld>
            <a:endParaRPr lang="en-US">
              <a:latin typeface="Arial" pitchFamily="34"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4668271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43807916-4A81-4CB3-ABAD-5D7654E3D752}" type="slidenum">
              <a:rPr lang="en-US" smtClean="0">
                <a:latin typeface="Arial" pitchFamily="34" charset="0"/>
              </a:rPr>
              <a:pPr/>
              <a:t>41</a:t>
            </a:fld>
            <a:endParaRPr lang="en-US">
              <a:latin typeface="Arial" pitchFamily="34" charset="0"/>
            </a:endParaRPr>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9905599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82BAD8C7-297E-4F02-9E62-7AD9CBC55175}" type="slidenum">
              <a:rPr lang="en-US" smtClean="0">
                <a:latin typeface="Arial" pitchFamily="34" charset="0"/>
              </a:rPr>
              <a:pPr/>
              <a:t>42</a:t>
            </a:fld>
            <a:endParaRPr lang="en-US">
              <a:latin typeface="Arial" pitchFamily="34" charset="0"/>
            </a:endParaRPr>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8701247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FE5E0C08-411A-48A8-90CC-B06398F74D0C}" type="slidenum">
              <a:rPr lang="en-US" smtClean="0">
                <a:latin typeface="Arial" pitchFamily="34" charset="0"/>
              </a:rPr>
              <a:pPr/>
              <a:t>43</a:t>
            </a:fld>
            <a:endParaRPr lang="en-US">
              <a:latin typeface="Arial" pitchFamily="34" charset="0"/>
            </a:endParaRPr>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4829791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p>
            <a:fld id="{48E0484C-73D7-4ABC-B6D5-A3EAF9409D44}" type="slidenum">
              <a:rPr lang="en-US" smtClean="0">
                <a:latin typeface="Arial" pitchFamily="34" charset="0"/>
              </a:rPr>
              <a:pPr/>
              <a:t>44</a:t>
            </a:fld>
            <a:endParaRPr lang="en-US">
              <a:latin typeface="Arial" pitchFamily="34" charset="0"/>
            </a:endParaRPr>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9830619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5AF2F1CF-D224-4019-8879-390DC6FDD114}" type="slidenum">
              <a:rPr lang="en-US" smtClean="0">
                <a:latin typeface="Arial" pitchFamily="34" charset="0"/>
              </a:rPr>
              <a:pPr/>
              <a:t>45</a:t>
            </a:fld>
            <a:endParaRPr lang="en-US">
              <a:latin typeface="Arial" pitchFamily="34" charset="0"/>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4455414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5AF2F1CF-D224-4019-8879-390DC6FDD114}" type="slidenum">
              <a:rPr lang="en-US" smtClean="0">
                <a:latin typeface="Arial" pitchFamily="34" charset="0"/>
              </a:rPr>
              <a:pPr/>
              <a:t>46</a:t>
            </a:fld>
            <a:endParaRPr lang="en-US">
              <a:latin typeface="Arial" pitchFamily="34" charset="0"/>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Measures the 1-year percentage change in operating revenue. Positive values indicate increase in operating revenue and negative values indicate decreases in operating revenue over a 1-year time period. Growth in operating revenue greater than growth in operating expenses results in higher profitability as measured by operating margin. Growth in operating revenue less than growth in operating expenses results in lower profitability. </a:t>
            </a:r>
          </a:p>
          <a:p>
            <a:pPr eaLnBrk="1" hangingPunct="1"/>
            <a:endParaRPr lang="en-US" dirty="0">
              <a:latin typeface="Arial" pitchFamily="34" charset="0"/>
            </a:endParaRPr>
          </a:p>
        </p:txBody>
      </p:sp>
    </p:spTree>
    <p:extLst>
      <p:ext uri="{BB962C8B-B14F-4D97-AF65-F5344CB8AC3E}">
        <p14:creationId xmlns:p14="http://schemas.microsoft.com/office/powerpoint/2010/main" val="41446709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5AF2F1CF-D224-4019-8879-390DC6FDD114}" type="slidenum">
              <a:rPr lang="en-US" smtClean="0">
                <a:latin typeface="Arial" pitchFamily="34" charset="0"/>
              </a:rPr>
              <a:pPr/>
              <a:t>47</a:t>
            </a:fld>
            <a:endParaRPr lang="en-US">
              <a:latin typeface="Arial" pitchFamily="34" charset="0"/>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2537094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5AF2F1CF-D224-4019-8879-390DC6FDD114}" type="slidenum">
              <a:rPr lang="en-US" smtClean="0">
                <a:latin typeface="Arial" pitchFamily="34" charset="0"/>
              </a:rPr>
              <a:pPr/>
              <a:t>48</a:t>
            </a:fld>
            <a:endParaRPr lang="en-US">
              <a:latin typeface="Arial" pitchFamily="34" charset="0"/>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1981789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5AF2F1CF-D224-4019-8879-390DC6FDD114}" type="slidenum">
              <a:rPr lang="en-US" smtClean="0">
                <a:latin typeface="Arial" pitchFamily="34" charset="0"/>
              </a:rPr>
              <a:pPr/>
              <a:t>49</a:t>
            </a:fld>
            <a:endParaRPr lang="en-US">
              <a:latin typeface="Arial" pitchFamily="34" charset="0"/>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8257471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p:spPr>
        <p:txBody>
          <a:bodyPr/>
          <a:lstStyle/>
          <a:p>
            <a:fld id="{9404C4FB-7835-4C48-91D0-E5EAAEC8450A}" type="slidenum">
              <a:rPr lang="en-US" smtClean="0">
                <a:latin typeface="Arial" pitchFamily="34" charset="0"/>
              </a:rPr>
              <a:pPr/>
              <a:t>50</a:t>
            </a:fld>
            <a:endParaRPr lang="en-US">
              <a:latin typeface="Arial" pitchFamily="34" charset="0"/>
            </a:endParaRP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832866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r>
              <a:rPr lang="en-US" dirty="0">
                <a:latin typeface="Arial" pitchFamily="34" charset="0"/>
              </a:rPr>
              <a:t>May need to update this stat</a:t>
            </a:r>
          </a:p>
        </p:txBody>
      </p:sp>
    </p:spTree>
    <p:extLst>
      <p:ext uri="{BB962C8B-B14F-4D97-AF65-F5344CB8AC3E}">
        <p14:creationId xmlns:p14="http://schemas.microsoft.com/office/powerpoint/2010/main" val="16131167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267ECD92-F4C1-4681-8F76-E21B86530E29}" type="slidenum">
              <a:rPr lang="en-US" smtClean="0">
                <a:latin typeface="Arial" pitchFamily="34" charset="0"/>
              </a:rPr>
              <a:pPr/>
              <a:t>51</a:t>
            </a:fld>
            <a:endParaRPr lang="en-US">
              <a:latin typeface="Arial" pitchFamily="34" charset="0"/>
            </a:endParaRPr>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8487352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267ECD92-F4C1-4681-8F76-E21B86530E29}" type="slidenum">
              <a:rPr lang="en-US" smtClean="0">
                <a:latin typeface="Arial" pitchFamily="34" charset="0"/>
              </a:rPr>
              <a:pPr/>
              <a:t>52</a:t>
            </a:fld>
            <a:endParaRPr lang="en-US">
              <a:latin typeface="Arial" pitchFamily="34" charset="0"/>
            </a:endParaRPr>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1361731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7D7522BF-B5C1-4933-B6A9-B9E5635CA624}" type="slidenum">
              <a:rPr lang="en-US" smtClean="0">
                <a:latin typeface="Arial" pitchFamily="34" charset="0"/>
              </a:rPr>
              <a:pPr/>
              <a:t>53</a:t>
            </a:fld>
            <a:endParaRPr lang="en-US">
              <a:latin typeface="Arial" pitchFamily="34" charset="0"/>
            </a:endParaRP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95315139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860DD104-9363-477D-9896-3D03F62CA1E6}" type="slidenum">
              <a:rPr lang="en-US" smtClean="0">
                <a:latin typeface="Arial" pitchFamily="34" charset="0"/>
              </a:rPr>
              <a:pPr/>
              <a:t>54</a:t>
            </a:fld>
            <a:endParaRPr lang="en-US">
              <a:latin typeface="Arial" pitchFamily="34" charset="0"/>
            </a:endParaRPr>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73210003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860DD104-9363-477D-9896-3D03F62CA1E6}" type="slidenum">
              <a:rPr lang="en-US" smtClean="0">
                <a:latin typeface="Arial" pitchFamily="34" charset="0"/>
              </a:rPr>
              <a:pPr/>
              <a:t>55</a:t>
            </a:fld>
            <a:endParaRPr lang="en-US">
              <a:latin typeface="Arial" pitchFamily="34" charset="0"/>
            </a:endParaRPr>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2582630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860DD104-9363-477D-9896-3D03F62CA1E6}" type="slidenum">
              <a:rPr lang="en-US" smtClean="0">
                <a:latin typeface="Arial" pitchFamily="34" charset="0"/>
              </a:rPr>
              <a:pPr/>
              <a:t>56</a:t>
            </a:fld>
            <a:endParaRPr lang="en-US">
              <a:latin typeface="Arial" pitchFamily="34" charset="0"/>
            </a:endParaRPr>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8793648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p:spPr>
        <p:txBody>
          <a:bodyPr/>
          <a:lstStyle/>
          <a:p>
            <a:fld id="{578F2F31-077C-4C5A-896A-7953658BBF6A}" type="slidenum">
              <a:rPr lang="en-US" smtClean="0">
                <a:latin typeface="Arial" pitchFamily="34" charset="0"/>
              </a:rPr>
              <a:pPr/>
              <a:t>57</a:t>
            </a:fld>
            <a:endParaRPr lang="en-US">
              <a:latin typeface="Arial" pitchFamily="34" charset="0"/>
            </a:endParaRPr>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82035449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p>
            <a:fld id="{FA9893A1-1EA9-4A5A-ABA2-1D4237481C63}" type="slidenum">
              <a:rPr lang="en-US" smtClean="0">
                <a:latin typeface="Arial" pitchFamily="34" charset="0"/>
              </a:rPr>
              <a:pPr/>
              <a:t>58</a:t>
            </a:fld>
            <a:endParaRPr lang="en-US">
              <a:latin typeface="Arial" pitchFamily="34" charset="0"/>
            </a:endParaRPr>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18048061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A67F07D4-29CB-4612-8F07-07D3995F8375}" type="slidenum">
              <a:rPr lang="en-US" smtClean="0">
                <a:latin typeface="Arial" pitchFamily="34" charset="0"/>
              </a:rPr>
              <a:pPr/>
              <a:t>59</a:t>
            </a:fld>
            <a:endParaRPr lang="en-US">
              <a:latin typeface="Arial" pitchFamily="34" charset="0"/>
            </a:endParaRPr>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08875854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p:spPr>
        <p:txBody>
          <a:bodyPr/>
          <a:lstStyle/>
          <a:p>
            <a:fld id="{D5DC369E-19F2-40D3-B5D7-F485B6FA3316}" type="slidenum">
              <a:rPr lang="en-US" smtClean="0">
                <a:latin typeface="Arial" pitchFamily="34" charset="0"/>
              </a:rPr>
              <a:pPr/>
              <a:t>60</a:t>
            </a:fld>
            <a:endParaRPr lang="en-US">
              <a:latin typeface="Arial" pitchFamily="34" charset="0"/>
            </a:endParaRPr>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860196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endParaRPr lang="en-US">
              <a:latin typeface="Arial" pitchFamily="34" charset="0"/>
            </a:endParaRPr>
          </a:p>
        </p:txBody>
      </p:sp>
    </p:spTree>
    <p:extLst>
      <p:ext uri="{BB962C8B-B14F-4D97-AF65-F5344CB8AC3E}">
        <p14:creationId xmlns:p14="http://schemas.microsoft.com/office/powerpoint/2010/main" val="264215231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a:spLocks noGrp="1" noChangeArrowheads="1"/>
          </p:cNvSpPr>
          <p:nvPr>
            <p:ph type="sldNum" sz="quarter" idx="5"/>
          </p:nvPr>
        </p:nvSpPr>
        <p:spPr>
          <a:noFill/>
        </p:spPr>
        <p:txBody>
          <a:bodyPr/>
          <a:lstStyle/>
          <a:p>
            <a:fld id="{82B9D4E6-1FFB-4BDC-BA3F-79E0002ED867}" type="slidenum">
              <a:rPr lang="en-US" smtClean="0">
                <a:latin typeface="Arial" pitchFamily="34" charset="0"/>
              </a:rPr>
              <a:pPr/>
              <a:t>61</a:t>
            </a:fld>
            <a:endParaRPr lang="en-US">
              <a:latin typeface="Arial" pitchFamily="34" charset="0"/>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92175111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a:noFill/>
        </p:spPr>
        <p:txBody>
          <a:bodyPr/>
          <a:lstStyle/>
          <a:p>
            <a:fld id="{8E43B511-8ABB-4807-97D9-BC7F9A01A790}" type="slidenum">
              <a:rPr lang="en-US" smtClean="0">
                <a:latin typeface="Arial" pitchFamily="34" charset="0"/>
              </a:rPr>
              <a:pPr/>
              <a:t>62</a:t>
            </a:fld>
            <a:endParaRPr lang="en-US">
              <a:latin typeface="Arial" pitchFamily="34" charset="0"/>
            </a:endParaRPr>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7438506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p:spPr>
        <p:txBody>
          <a:bodyPr/>
          <a:lstStyle/>
          <a:p>
            <a:fld id="{BFC21CBF-A125-4B8D-92F4-D5EE657E9F98}" type="slidenum">
              <a:rPr lang="en-US" smtClean="0">
                <a:latin typeface="Arial" pitchFamily="34" charset="0"/>
              </a:rPr>
              <a:pPr/>
              <a:t>63</a:t>
            </a:fld>
            <a:endParaRPr lang="en-US">
              <a:latin typeface="Arial" pitchFamily="34" charset="0"/>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99685394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Rot="1" noChangeAspect="1" noChangeArrowheads="1" noTextEdit="1"/>
          </p:cNvSpPr>
          <p:nvPr>
            <p:ph type="sldImg"/>
          </p:nvPr>
        </p:nvSpPr>
        <p:spPr>
          <a:ln/>
        </p:spPr>
      </p:sp>
      <p:sp>
        <p:nvSpPr>
          <p:cNvPr id="132098" name="Rectangle 3"/>
          <p:cNvSpPr>
            <a:spLocks noGrp="1" noChangeArrowheads="1"/>
          </p:cNvSpPr>
          <p:nvPr>
            <p:ph type="body" idx="1"/>
          </p:nvPr>
        </p:nvSpPr>
        <p:spPr>
          <a:noFill/>
          <a:ln/>
        </p:spPr>
        <p:txBody>
          <a:bodyPr/>
          <a:lstStyle/>
          <a:p>
            <a:endParaRPr lang="en-US">
              <a:latin typeface="Arial" pitchFamily="34" charset="0"/>
            </a:endParaRPr>
          </a:p>
        </p:txBody>
      </p:sp>
    </p:spTree>
    <p:extLst>
      <p:ext uri="{BB962C8B-B14F-4D97-AF65-F5344CB8AC3E}">
        <p14:creationId xmlns:p14="http://schemas.microsoft.com/office/powerpoint/2010/main" val="320181626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7"/>
          <p:cNvSpPr>
            <a:spLocks noGrp="1" noChangeArrowheads="1"/>
          </p:cNvSpPr>
          <p:nvPr>
            <p:ph type="sldNum" sz="quarter" idx="5"/>
          </p:nvPr>
        </p:nvSpPr>
        <p:spPr>
          <a:noFill/>
        </p:spPr>
        <p:txBody>
          <a:bodyPr/>
          <a:lstStyle/>
          <a:p>
            <a:fld id="{BFB354AC-A582-4C71-B56E-B5344391EDBE}" type="slidenum">
              <a:rPr lang="en-US" smtClean="0">
                <a:latin typeface="Arial" pitchFamily="34" charset="0"/>
              </a:rPr>
              <a:pPr/>
              <a:t>65</a:t>
            </a:fld>
            <a:endParaRPr lang="en-US">
              <a:latin typeface="Arial" pitchFamily="34" charset="0"/>
            </a:endParaRPr>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27302463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p:spPr>
        <p:txBody>
          <a:bodyPr/>
          <a:lstStyle/>
          <a:p>
            <a:fld id="{76A3375A-5800-4A46-855D-78D8600BCD64}" type="slidenum">
              <a:rPr lang="en-US" smtClean="0">
                <a:latin typeface="Arial" pitchFamily="34" charset="0"/>
              </a:rPr>
              <a:pPr/>
              <a:t>66</a:t>
            </a:fld>
            <a:endParaRPr lang="en-US">
              <a:latin typeface="Arial" pitchFamily="34" charset="0"/>
            </a:endParaRPr>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91022925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7"/>
          <p:cNvSpPr>
            <a:spLocks noGrp="1" noChangeArrowheads="1"/>
          </p:cNvSpPr>
          <p:nvPr>
            <p:ph type="sldNum" sz="quarter" idx="5"/>
          </p:nvPr>
        </p:nvSpPr>
        <p:spPr>
          <a:noFill/>
        </p:spPr>
        <p:txBody>
          <a:bodyPr/>
          <a:lstStyle/>
          <a:p>
            <a:fld id="{CDC4518A-0635-44B1-A190-5B5AD866EC26}" type="slidenum">
              <a:rPr lang="en-US" smtClean="0">
                <a:latin typeface="Arial" pitchFamily="34" charset="0"/>
              </a:rPr>
              <a:pPr/>
              <a:t>67</a:t>
            </a:fld>
            <a:endParaRPr lang="en-US">
              <a:latin typeface="Arial" pitchFamily="34" charset="0"/>
            </a:endParaRPr>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68996453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7"/>
          <p:cNvSpPr>
            <a:spLocks noGrp="1" noChangeArrowheads="1"/>
          </p:cNvSpPr>
          <p:nvPr>
            <p:ph type="sldNum" sz="quarter" idx="5"/>
          </p:nvPr>
        </p:nvSpPr>
        <p:spPr>
          <a:noFill/>
        </p:spPr>
        <p:txBody>
          <a:bodyPr/>
          <a:lstStyle/>
          <a:p>
            <a:fld id="{945B71E9-D3D3-4A99-95E4-757E4E269C5F}" type="slidenum">
              <a:rPr lang="en-US" smtClean="0">
                <a:latin typeface="Arial" pitchFamily="34" charset="0"/>
              </a:rPr>
              <a:pPr/>
              <a:t>68</a:t>
            </a:fld>
            <a:endParaRPr lang="en-US">
              <a:latin typeface="Arial" pitchFamily="34" charset="0"/>
            </a:endParaRPr>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94397964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7"/>
          <p:cNvSpPr>
            <a:spLocks noGrp="1" noChangeArrowheads="1"/>
          </p:cNvSpPr>
          <p:nvPr>
            <p:ph type="sldNum" sz="quarter" idx="5"/>
          </p:nvPr>
        </p:nvSpPr>
        <p:spPr>
          <a:noFill/>
        </p:spPr>
        <p:txBody>
          <a:bodyPr/>
          <a:lstStyle/>
          <a:p>
            <a:fld id="{1228633C-4F94-455C-BA56-F27A49886FC8}" type="slidenum">
              <a:rPr lang="en-US" smtClean="0">
                <a:latin typeface="Arial" pitchFamily="34" charset="0"/>
              </a:rPr>
              <a:pPr/>
              <a:t>69</a:t>
            </a:fld>
            <a:endParaRPr lang="en-US">
              <a:latin typeface="Arial" pitchFamily="34" charset="0"/>
            </a:endParaRPr>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09854896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7"/>
          <p:cNvSpPr>
            <a:spLocks noGrp="1" noChangeArrowheads="1"/>
          </p:cNvSpPr>
          <p:nvPr>
            <p:ph type="sldNum" sz="quarter" idx="5"/>
          </p:nvPr>
        </p:nvSpPr>
        <p:spPr>
          <a:noFill/>
        </p:spPr>
        <p:txBody>
          <a:bodyPr/>
          <a:lstStyle/>
          <a:p>
            <a:fld id="{2BE98BDF-9577-4890-9020-D28CC471EF33}" type="slidenum">
              <a:rPr lang="en-US" smtClean="0">
                <a:latin typeface="Arial" pitchFamily="34" charset="0"/>
              </a:rPr>
              <a:pPr/>
              <a:t>70</a:t>
            </a:fld>
            <a:endParaRPr lang="en-US">
              <a:latin typeface="Arial" pitchFamily="34" charset="0"/>
            </a:endParaRPr>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982482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endParaRPr lang="en-US">
              <a:latin typeface="Arial" pitchFamily="34" charset="0"/>
            </a:endParaRPr>
          </a:p>
        </p:txBody>
      </p:sp>
    </p:spTree>
    <p:extLst>
      <p:ext uri="{BB962C8B-B14F-4D97-AF65-F5344CB8AC3E}">
        <p14:creationId xmlns:p14="http://schemas.microsoft.com/office/powerpoint/2010/main" val="124174466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83DCDA61-2F7D-45E2-9449-8893D0BA10B9}" type="slidenum">
              <a:rPr lang="en-US" smtClean="0">
                <a:latin typeface="Arial" pitchFamily="34" charset="0"/>
              </a:rPr>
              <a:pPr/>
              <a:t>71</a:t>
            </a:fld>
            <a:endParaRPr lang="en-US">
              <a:latin typeface="Arial" pitchFamily="34" charset="0"/>
            </a:endParaRPr>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79268650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a:noFill/>
        </p:spPr>
        <p:txBody>
          <a:bodyPr/>
          <a:lstStyle/>
          <a:p>
            <a:fld id="{30F344C1-0C56-4DA1-B775-54905C8FC569}" type="slidenum">
              <a:rPr lang="en-US" smtClean="0">
                <a:latin typeface="Arial" pitchFamily="34" charset="0"/>
              </a:rPr>
              <a:pPr/>
              <a:t>72</a:t>
            </a:fld>
            <a:endParaRPr lang="en-US">
              <a:latin typeface="Arial" pitchFamily="34" charset="0"/>
            </a:endParaRPr>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400907294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7"/>
          <p:cNvSpPr txBox="1">
            <a:spLocks noGrp="1" noChangeArrowheads="1"/>
          </p:cNvSpPr>
          <p:nvPr/>
        </p:nvSpPr>
        <p:spPr bwMode="auto">
          <a:xfrm>
            <a:off x="3898900" y="8831263"/>
            <a:ext cx="2981325" cy="463550"/>
          </a:xfrm>
          <a:prstGeom prst="rect">
            <a:avLst/>
          </a:prstGeom>
          <a:noFill/>
          <a:ln w="9525">
            <a:noFill/>
            <a:miter lim="800000"/>
            <a:headEnd/>
            <a:tailEnd/>
          </a:ln>
        </p:spPr>
        <p:txBody>
          <a:bodyPr anchor="b"/>
          <a:lstStyle/>
          <a:p>
            <a:pPr algn="r"/>
            <a:fld id="{42F61C7F-701E-4FFD-9D42-A9B9F613F2B2}" type="slidenum">
              <a:rPr lang="en-US" sz="1200">
                <a:latin typeface="Arial" pitchFamily="34" charset="0"/>
              </a:rPr>
              <a:pPr algn="r"/>
              <a:t>73</a:t>
            </a:fld>
            <a:endParaRPr lang="en-US" sz="1200">
              <a:latin typeface="Arial" pitchFamily="34" charset="0"/>
            </a:endParaRPr>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439556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txBox="1">
            <a:spLocks noGrp="1" noChangeArrowheads="1"/>
          </p:cNvSpPr>
          <p:nvPr/>
        </p:nvSpPr>
        <p:spPr bwMode="auto">
          <a:xfrm>
            <a:off x="3898900" y="8831263"/>
            <a:ext cx="2981325" cy="463550"/>
          </a:xfrm>
          <a:prstGeom prst="rect">
            <a:avLst/>
          </a:prstGeom>
          <a:noFill/>
          <a:ln w="9525">
            <a:noFill/>
            <a:miter lim="800000"/>
            <a:headEnd/>
            <a:tailEnd/>
          </a:ln>
        </p:spPr>
        <p:txBody>
          <a:bodyPr anchor="b"/>
          <a:lstStyle/>
          <a:p>
            <a:pPr algn="r"/>
            <a:fld id="{A7C0E452-0B71-459F-AFA4-3CF730D3474B}" type="slidenum">
              <a:rPr lang="en-US" sz="1200">
                <a:latin typeface="Arial" pitchFamily="34" charset="0"/>
              </a:rPr>
              <a:pPr algn="r"/>
              <a:t>74</a:t>
            </a:fld>
            <a:endParaRPr lang="en-US" sz="1200">
              <a:latin typeface="Arial" pitchFamily="34" charset="0"/>
            </a:endParaRPr>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69158974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noRot="1" noChangeAspect="1" noChangeArrowheads="1" noTextEdit="1"/>
          </p:cNvSpPr>
          <p:nvPr>
            <p:ph type="sldImg"/>
          </p:nvPr>
        </p:nvSpPr>
        <p:spPr>
          <a:xfrm>
            <a:off x="1117600" y="696913"/>
            <a:ext cx="4646613" cy="3486150"/>
          </a:xfrm>
          <a:ln/>
        </p:spPr>
      </p:sp>
      <p:sp>
        <p:nvSpPr>
          <p:cNvPr id="154626" name="Rectangle 3"/>
          <p:cNvSpPr>
            <a:spLocks noGrp="1" noChangeArrowheads="1"/>
          </p:cNvSpPr>
          <p:nvPr>
            <p:ph type="body" idx="1"/>
          </p:nvPr>
        </p:nvSpPr>
        <p:spPr>
          <a:xfrm>
            <a:off x="688975" y="4416425"/>
            <a:ext cx="5503863" cy="4183063"/>
          </a:xfrm>
          <a:noFill/>
          <a:ln/>
        </p:spPr>
        <p:txBody>
          <a:bodyPr lIns="92078" tIns="46039" rIns="92078" bIns="46039"/>
          <a:lstStyle/>
          <a:p>
            <a:endParaRPr lang="en-US">
              <a:latin typeface="Arial" pitchFamily="34" charset="0"/>
            </a:endParaRPr>
          </a:p>
        </p:txBody>
      </p:sp>
    </p:spTree>
    <p:extLst>
      <p:ext uri="{BB962C8B-B14F-4D97-AF65-F5344CB8AC3E}">
        <p14:creationId xmlns:p14="http://schemas.microsoft.com/office/powerpoint/2010/main" val="426277035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Rot="1" noChangeAspect="1" noChangeArrowheads="1" noTextEdit="1"/>
          </p:cNvSpPr>
          <p:nvPr>
            <p:ph type="sldImg"/>
          </p:nvPr>
        </p:nvSpPr>
        <p:spPr>
          <a:xfrm>
            <a:off x="1117600" y="696913"/>
            <a:ext cx="4646613" cy="3486150"/>
          </a:xfrm>
          <a:ln/>
        </p:spPr>
      </p:sp>
      <p:sp>
        <p:nvSpPr>
          <p:cNvPr id="183298" name="Rectangle 3"/>
          <p:cNvSpPr>
            <a:spLocks noGrp="1" noChangeArrowheads="1"/>
          </p:cNvSpPr>
          <p:nvPr>
            <p:ph type="body" idx="1"/>
          </p:nvPr>
        </p:nvSpPr>
        <p:spPr>
          <a:xfrm>
            <a:off x="688975" y="4416425"/>
            <a:ext cx="5503863" cy="4183063"/>
          </a:xfrm>
          <a:noFill/>
          <a:ln/>
        </p:spPr>
        <p:txBody>
          <a:bodyPr lIns="92078" tIns="46039" rIns="92078" bIns="46039"/>
          <a:lstStyle/>
          <a:p>
            <a:endParaRPr lang="en-US">
              <a:latin typeface="Arial" pitchFamily="34" charset="0"/>
            </a:endParaRPr>
          </a:p>
        </p:txBody>
      </p:sp>
    </p:spTree>
    <p:extLst>
      <p:ext uri="{BB962C8B-B14F-4D97-AF65-F5344CB8AC3E}">
        <p14:creationId xmlns:p14="http://schemas.microsoft.com/office/powerpoint/2010/main" val="118219390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7"/>
          <p:cNvSpPr txBox="1">
            <a:spLocks noGrp="1" noChangeArrowheads="1"/>
          </p:cNvSpPr>
          <p:nvPr/>
        </p:nvSpPr>
        <p:spPr bwMode="auto">
          <a:xfrm>
            <a:off x="3898900" y="8831263"/>
            <a:ext cx="2981325" cy="463550"/>
          </a:xfrm>
          <a:prstGeom prst="rect">
            <a:avLst/>
          </a:prstGeom>
          <a:noFill/>
          <a:ln w="9525">
            <a:noFill/>
            <a:miter lim="800000"/>
            <a:headEnd/>
            <a:tailEnd/>
          </a:ln>
        </p:spPr>
        <p:txBody>
          <a:bodyPr anchor="b"/>
          <a:lstStyle/>
          <a:p>
            <a:pPr algn="r"/>
            <a:fld id="{F9C7ADF9-2D45-40D6-A390-69A967513E0A}" type="slidenum">
              <a:rPr lang="en-US" sz="1200">
                <a:latin typeface="Arial" pitchFamily="34" charset="0"/>
              </a:rPr>
              <a:pPr algn="r"/>
              <a:t>77</a:t>
            </a:fld>
            <a:endParaRPr lang="en-US" sz="1200">
              <a:latin typeface="Arial" pitchFamily="34" charset="0"/>
            </a:endParaRPr>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21723848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7"/>
          <p:cNvSpPr>
            <a:spLocks noGrp="1" noChangeArrowheads="1"/>
          </p:cNvSpPr>
          <p:nvPr>
            <p:ph type="sldNum" sz="quarter" idx="5"/>
          </p:nvPr>
        </p:nvSpPr>
        <p:spPr>
          <a:noFill/>
        </p:spPr>
        <p:txBody>
          <a:bodyPr/>
          <a:lstStyle/>
          <a:p>
            <a:fld id="{4587A4B6-B183-41DE-A658-01EE4DECD59F}" type="slidenum">
              <a:rPr lang="en-US" smtClean="0">
                <a:latin typeface="Arial" pitchFamily="34" charset="0"/>
              </a:rPr>
              <a:pPr/>
              <a:t>78</a:t>
            </a:fld>
            <a:endParaRPr lang="en-US">
              <a:latin typeface="Arial" pitchFamily="34" charset="0"/>
            </a:endParaRPr>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15978705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7"/>
          <p:cNvSpPr>
            <a:spLocks noGrp="1" noChangeArrowheads="1"/>
          </p:cNvSpPr>
          <p:nvPr>
            <p:ph type="sldNum" sz="quarter" idx="5"/>
          </p:nvPr>
        </p:nvSpPr>
        <p:spPr>
          <a:noFill/>
        </p:spPr>
        <p:txBody>
          <a:bodyPr/>
          <a:lstStyle/>
          <a:p>
            <a:fld id="{9E60A613-F5A3-4819-8980-1E28B9582B91}" type="slidenum">
              <a:rPr lang="en-US" smtClean="0">
                <a:latin typeface="Arial" pitchFamily="34" charset="0"/>
              </a:rPr>
              <a:pPr/>
              <a:t>79</a:t>
            </a:fld>
            <a:endParaRPr lang="en-US">
              <a:latin typeface="Arial" pitchFamily="34" charset="0"/>
            </a:endParaRPr>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98392569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7"/>
          <p:cNvSpPr>
            <a:spLocks noGrp="1" noChangeArrowheads="1"/>
          </p:cNvSpPr>
          <p:nvPr>
            <p:ph type="sldNum" sz="quarter" idx="5"/>
          </p:nvPr>
        </p:nvSpPr>
        <p:spPr>
          <a:noFill/>
        </p:spPr>
        <p:txBody>
          <a:bodyPr/>
          <a:lstStyle/>
          <a:p>
            <a:fld id="{7CD1E7BA-085D-4064-9AA4-20AF6BA414D0}" type="slidenum">
              <a:rPr lang="en-US" smtClean="0">
                <a:latin typeface="Arial" pitchFamily="34" charset="0"/>
              </a:rPr>
              <a:pPr/>
              <a:t>80</a:t>
            </a:fld>
            <a:endParaRPr lang="en-US">
              <a:latin typeface="Arial" pitchFamily="34" charset="0"/>
            </a:endParaRPr>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864605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endParaRPr lang="en-US">
              <a:latin typeface="Arial" pitchFamily="34" charset="0"/>
            </a:endParaRPr>
          </a:p>
        </p:txBody>
      </p:sp>
    </p:spTree>
    <p:extLst>
      <p:ext uri="{BB962C8B-B14F-4D97-AF65-F5344CB8AC3E}">
        <p14:creationId xmlns:p14="http://schemas.microsoft.com/office/powerpoint/2010/main" val="234264482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7"/>
          <p:cNvSpPr>
            <a:spLocks noGrp="1" noChangeArrowheads="1"/>
          </p:cNvSpPr>
          <p:nvPr>
            <p:ph type="sldNum" sz="quarter" idx="5"/>
          </p:nvPr>
        </p:nvSpPr>
        <p:spPr>
          <a:noFill/>
        </p:spPr>
        <p:txBody>
          <a:bodyPr/>
          <a:lstStyle/>
          <a:p>
            <a:fld id="{D565D588-0ADE-419F-9600-5E3888FE0C65}" type="slidenum">
              <a:rPr lang="en-US" smtClean="0">
                <a:latin typeface="Arial" pitchFamily="34" charset="0"/>
              </a:rPr>
              <a:pPr/>
              <a:t>81</a:t>
            </a:fld>
            <a:endParaRPr lang="en-US">
              <a:latin typeface="Arial" pitchFamily="34" charset="0"/>
            </a:endParaRPr>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88818987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7"/>
          <p:cNvSpPr>
            <a:spLocks noGrp="1" noChangeArrowheads="1"/>
          </p:cNvSpPr>
          <p:nvPr>
            <p:ph type="sldNum" sz="quarter" idx="5"/>
          </p:nvPr>
        </p:nvSpPr>
        <p:spPr>
          <a:noFill/>
        </p:spPr>
        <p:txBody>
          <a:bodyPr/>
          <a:lstStyle/>
          <a:p>
            <a:fld id="{AE57D365-4205-4DFF-A526-82AD8450BE2B}" type="slidenum">
              <a:rPr lang="en-US" smtClean="0">
                <a:latin typeface="Arial" pitchFamily="34" charset="0"/>
              </a:rPr>
              <a:pPr/>
              <a:t>82</a:t>
            </a:fld>
            <a:endParaRPr lang="en-US">
              <a:latin typeface="Arial" pitchFamily="34" charset="0"/>
            </a:endParaRPr>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886429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7"/>
          <p:cNvSpPr>
            <a:spLocks noGrp="1" noChangeArrowheads="1"/>
          </p:cNvSpPr>
          <p:nvPr>
            <p:ph type="sldNum" sz="quarter" idx="5"/>
          </p:nvPr>
        </p:nvSpPr>
        <p:spPr>
          <a:noFill/>
        </p:spPr>
        <p:txBody>
          <a:bodyPr/>
          <a:lstStyle/>
          <a:p>
            <a:fld id="{6CD952A1-2795-4F8E-A57C-D719586D65EA}" type="slidenum">
              <a:rPr lang="en-US" smtClean="0">
                <a:latin typeface="Arial" pitchFamily="34" charset="0"/>
              </a:rPr>
              <a:pPr/>
              <a:t>83</a:t>
            </a:fld>
            <a:endParaRPr lang="en-US">
              <a:latin typeface="Arial" pitchFamily="34" charset="0"/>
            </a:endParaRPr>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21479920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7"/>
          <p:cNvSpPr>
            <a:spLocks noGrp="1" noChangeArrowheads="1"/>
          </p:cNvSpPr>
          <p:nvPr>
            <p:ph type="sldNum" sz="quarter" idx="5"/>
          </p:nvPr>
        </p:nvSpPr>
        <p:spPr>
          <a:noFill/>
        </p:spPr>
        <p:txBody>
          <a:bodyPr/>
          <a:lstStyle/>
          <a:p>
            <a:fld id="{175A3C4E-7D26-41FA-9990-6035D0F04769}" type="slidenum">
              <a:rPr lang="en-US" smtClean="0">
                <a:latin typeface="Arial" pitchFamily="34" charset="0"/>
              </a:rPr>
              <a:pPr/>
              <a:t>84</a:t>
            </a:fld>
            <a:endParaRPr lang="en-US">
              <a:latin typeface="Arial" pitchFamily="34" charset="0"/>
            </a:endParaRPr>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69009327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7"/>
          <p:cNvSpPr>
            <a:spLocks noGrp="1" noChangeArrowheads="1"/>
          </p:cNvSpPr>
          <p:nvPr>
            <p:ph type="sldNum" sz="quarter" idx="5"/>
          </p:nvPr>
        </p:nvSpPr>
        <p:spPr>
          <a:noFill/>
        </p:spPr>
        <p:txBody>
          <a:bodyPr/>
          <a:lstStyle/>
          <a:p>
            <a:fld id="{76CD5475-FF00-4B39-ABC5-3150193C3D4F}" type="slidenum">
              <a:rPr lang="en-US" smtClean="0">
                <a:latin typeface="Arial" pitchFamily="34" charset="0"/>
              </a:rPr>
              <a:pPr/>
              <a:t>85</a:t>
            </a:fld>
            <a:endParaRPr lang="en-US">
              <a:latin typeface="Arial" pitchFamily="34" charset="0"/>
            </a:endParaRPr>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091672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7"/>
          <p:cNvSpPr>
            <a:spLocks noGrp="1" noChangeArrowheads="1"/>
          </p:cNvSpPr>
          <p:nvPr>
            <p:ph type="sldNum" sz="quarter" idx="5"/>
          </p:nvPr>
        </p:nvSpPr>
        <p:spPr>
          <a:noFill/>
        </p:spPr>
        <p:txBody>
          <a:bodyPr/>
          <a:lstStyle/>
          <a:p>
            <a:fld id="{98CF4F45-056D-4D7A-8BF8-68FEB3EA6F8E}" type="slidenum">
              <a:rPr lang="en-US" smtClean="0">
                <a:latin typeface="Arial" pitchFamily="34" charset="0"/>
              </a:rPr>
              <a:pPr/>
              <a:t>86</a:t>
            </a:fld>
            <a:endParaRPr lang="en-US">
              <a:latin typeface="Arial" pitchFamily="34" charset="0"/>
            </a:endParaRPr>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46159084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7"/>
          <p:cNvSpPr>
            <a:spLocks noGrp="1" noChangeArrowheads="1"/>
          </p:cNvSpPr>
          <p:nvPr>
            <p:ph type="sldNum" sz="quarter" idx="5"/>
          </p:nvPr>
        </p:nvSpPr>
        <p:spPr>
          <a:noFill/>
        </p:spPr>
        <p:txBody>
          <a:bodyPr/>
          <a:lstStyle/>
          <a:p>
            <a:fld id="{09E7A9D0-7441-4F9B-804C-F875BAB17295}" type="slidenum">
              <a:rPr lang="en-US" smtClean="0">
                <a:latin typeface="Arial" pitchFamily="34" charset="0"/>
              </a:rPr>
              <a:pPr/>
              <a:t>87</a:t>
            </a:fld>
            <a:endParaRPr lang="en-US">
              <a:latin typeface="Arial" pitchFamily="34" charset="0"/>
            </a:endParaRPr>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71861091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7"/>
          <p:cNvSpPr>
            <a:spLocks noGrp="1" noChangeArrowheads="1"/>
          </p:cNvSpPr>
          <p:nvPr>
            <p:ph type="sldNum" sz="quarter" idx="5"/>
          </p:nvPr>
        </p:nvSpPr>
        <p:spPr>
          <a:noFill/>
        </p:spPr>
        <p:txBody>
          <a:bodyPr/>
          <a:lstStyle/>
          <a:p>
            <a:fld id="{9CE8FB58-D3FF-4D9E-AB24-19B9A73D580C}" type="slidenum">
              <a:rPr lang="en-US" smtClean="0">
                <a:latin typeface="Arial" pitchFamily="34" charset="0"/>
              </a:rPr>
              <a:pPr/>
              <a:t>88</a:t>
            </a:fld>
            <a:endParaRPr lang="en-US">
              <a:latin typeface="Arial" pitchFamily="34" charset="0"/>
            </a:endParaRPr>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10623074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7"/>
          <p:cNvSpPr>
            <a:spLocks noGrp="1" noChangeArrowheads="1"/>
          </p:cNvSpPr>
          <p:nvPr>
            <p:ph type="sldNum" sz="quarter" idx="5"/>
          </p:nvPr>
        </p:nvSpPr>
        <p:spPr>
          <a:noFill/>
        </p:spPr>
        <p:txBody>
          <a:bodyPr/>
          <a:lstStyle/>
          <a:p>
            <a:fld id="{17576014-2C5E-4E87-80F5-B4D6407F1187}" type="slidenum">
              <a:rPr lang="en-US" smtClean="0">
                <a:latin typeface="Arial" pitchFamily="34" charset="0"/>
              </a:rPr>
              <a:pPr/>
              <a:t>89</a:t>
            </a:fld>
            <a:endParaRPr lang="en-US">
              <a:latin typeface="Arial" pitchFamily="34" charset="0"/>
            </a:endParaRPr>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4026233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p:spPr>
        <p:txBody>
          <a:bodyPr/>
          <a:lstStyle/>
          <a:p>
            <a:fld id="{31538AA3-0D18-4D43-B44A-C2E3B5CFED70}" type="slidenum">
              <a:rPr lang="en-US" smtClean="0">
                <a:latin typeface="Arial" pitchFamily="34" charset="0"/>
              </a:rPr>
              <a:pPr/>
              <a:t>90</a:t>
            </a:fld>
            <a:endParaRPr lang="en-US">
              <a:latin typeface="Arial" pitchFamily="34" charset="0"/>
            </a:endParaRPr>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845216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endParaRPr lang="en-US">
              <a:latin typeface="Arial" pitchFamily="34" charset="0"/>
            </a:endParaRPr>
          </a:p>
        </p:txBody>
      </p:sp>
    </p:spTree>
    <p:extLst>
      <p:ext uri="{BB962C8B-B14F-4D97-AF65-F5344CB8AC3E}">
        <p14:creationId xmlns:p14="http://schemas.microsoft.com/office/powerpoint/2010/main" val="77528782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7"/>
          <p:cNvSpPr>
            <a:spLocks noGrp="1" noChangeArrowheads="1"/>
          </p:cNvSpPr>
          <p:nvPr>
            <p:ph type="sldNum" sz="quarter" idx="5"/>
          </p:nvPr>
        </p:nvSpPr>
        <p:spPr>
          <a:noFill/>
        </p:spPr>
        <p:txBody>
          <a:bodyPr/>
          <a:lstStyle/>
          <a:p>
            <a:fld id="{2EEC9535-8249-4875-9243-DA6C18E44BE2}" type="slidenum">
              <a:rPr lang="en-US" smtClean="0">
                <a:latin typeface="Arial" pitchFamily="34" charset="0"/>
              </a:rPr>
              <a:pPr/>
              <a:t>91</a:t>
            </a:fld>
            <a:endParaRPr lang="en-US">
              <a:latin typeface="Arial" pitchFamily="34" charset="0"/>
            </a:endParaRPr>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8432863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Rectangle 7"/>
          <p:cNvSpPr>
            <a:spLocks noGrp="1" noChangeArrowheads="1"/>
          </p:cNvSpPr>
          <p:nvPr>
            <p:ph type="sldNum" sz="quarter" idx="5"/>
          </p:nvPr>
        </p:nvSpPr>
        <p:spPr>
          <a:noFill/>
        </p:spPr>
        <p:txBody>
          <a:bodyPr/>
          <a:lstStyle/>
          <a:p>
            <a:fld id="{73E8C4FF-E879-4858-A9CF-D61ABDBE1326}" type="slidenum">
              <a:rPr lang="en-US" smtClean="0">
                <a:latin typeface="Arial" pitchFamily="34" charset="0"/>
              </a:rPr>
              <a:pPr/>
              <a:t>92</a:t>
            </a:fld>
            <a:endParaRPr lang="en-US">
              <a:latin typeface="Arial" pitchFamily="34" charset="0"/>
            </a:endParaRPr>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17911174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7"/>
          <p:cNvSpPr>
            <a:spLocks noGrp="1" noChangeArrowheads="1"/>
          </p:cNvSpPr>
          <p:nvPr>
            <p:ph type="sldNum" sz="quarter" idx="5"/>
          </p:nvPr>
        </p:nvSpPr>
        <p:spPr>
          <a:noFill/>
        </p:spPr>
        <p:txBody>
          <a:bodyPr/>
          <a:lstStyle/>
          <a:p>
            <a:fld id="{A15B6ED4-29C4-4B06-86E4-2F850C295159}" type="slidenum">
              <a:rPr lang="en-US" smtClean="0">
                <a:latin typeface="Arial" pitchFamily="34" charset="0"/>
              </a:rPr>
              <a:pPr/>
              <a:t>93</a:t>
            </a:fld>
            <a:endParaRPr lang="en-US">
              <a:latin typeface="Arial" pitchFamily="34" charset="0"/>
            </a:endParaRPr>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5675847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7"/>
          <p:cNvSpPr>
            <a:spLocks noGrp="1" noChangeArrowheads="1"/>
          </p:cNvSpPr>
          <p:nvPr>
            <p:ph type="sldNum" sz="quarter" idx="5"/>
          </p:nvPr>
        </p:nvSpPr>
        <p:spPr>
          <a:noFill/>
        </p:spPr>
        <p:txBody>
          <a:bodyPr/>
          <a:lstStyle/>
          <a:p>
            <a:fld id="{BACB2577-DA1D-49AA-A80F-4D2931873A21}" type="slidenum">
              <a:rPr lang="en-US" smtClean="0">
                <a:latin typeface="Arial" pitchFamily="34" charset="0"/>
              </a:rPr>
              <a:pPr/>
              <a:t>94</a:t>
            </a:fld>
            <a:endParaRPr lang="en-US">
              <a:latin typeface="Arial" pitchFamily="34" charset="0"/>
            </a:endParaRPr>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68834184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Rectangle 7"/>
          <p:cNvSpPr>
            <a:spLocks noGrp="1" noChangeArrowheads="1"/>
          </p:cNvSpPr>
          <p:nvPr>
            <p:ph type="sldNum" sz="quarter" idx="5"/>
          </p:nvPr>
        </p:nvSpPr>
        <p:spPr>
          <a:noFill/>
        </p:spPr>
        <p:txBody>
          <a:bodyPr/>
          <a:lstStyle/>
          <a:p>
            <a:fld id="{34002531-137C-4372-9D9B-2A1B879A2A0C}" type="slidenum">
              <a:rPr lang="en-US" smtClean="0">
                <a:latin typeface="Arial" pitchFamily="34" charset="0"/>
              </a:rPr>
              <a:pPr/>
              <a:t>95</a:t>
            </a:fld>
            <a:endParaRPr lang="en-US">
              <a:latin typeface="Arial" pitchFamily="34" charset="0"/>
            </a:endParaRPr>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888483098"/>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7"/>
          <p:cNvSpPr txBox="1">
            <a:spLocks noGrp="1" noChangeArrowheads="1"/>
          </p:cNvSpPr>
          <p:nvPr/>
        </p:nvSpPr>
        <p:spPr bwMode="auto">
          <a:xfrm>
            <a:off x="3898900" y="8831263"/>
            <a:ext cx="2981325" cy="463550"/>
          </a:xfrm>
          <a:prstGeom prst="rect">
            <a:avLst/>
          </a:prstGeom>
          <a:noFill/>
          <a:ln w="9525">
            <a:noFill/>
            <a:miter lim="800000"/>
            <a:headEnd/>
            <a:tailEnd/>
          </a:ln>
        </p:spPr>
        <p:txBody>
          <a:bodyPr anchor="b"/>
          <a:lstStyle/>
          <a:p>
            <a:pPr algn="r"/>
            <a:fld id="{B78C1217-871C-40B3-B5CC-FCE07C4F8F8F}" type="slidenum">
              <a:rPr lang="en-US" sz="1200">
                <a:latin typeface="Arial" pitchFamily="34" charset="0"/>
              </a:rPr>
              <a:pPr algn="r"/>
              <a:t>96</a:t>
            </a:fld>
            <a:endParaRPr lang="en-US" sz="1200">
              <a:latin typeface="Arial" pitchFamily="34" charset="0"/>
            </a:endParaRPr>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86361565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7"/>
          <p:cNvSpPr txBox="1">
            <a:spLocks noGrp="1" noChangeArrowheads="1"/>
          </p:cNvSpPr>
          <p:nvPr/>
        </p:nvSpPr>
        <p:spPr bwMode="auto">
          <a:xfrm>
            <a:off x="3898900" y="8831263"/>
            <a:ext cx="2981325" cy="463550"/>
          </a:xfrm>
          <a:prstGeom prst="rect">
            <a:avLst/>
          </a:prstGeom>
          <a:noFill/>
          <a:ln w="9525">
            <a:noFill/>
            <a:miter lim="800000"/>
            <a:headEnd/>
            <a:tailEnd/>
          </a:ln>
        </p:spPr>
        <p:txBody>
          <a:bodyPr anchor="b"/>
          <a:lstStyle/>
          <a:p>
            <a:pPr algn="r"/>
            <a:fld id="{9E749EE3-AAC6-4733-82D1-403146E8BD02}" type="slidenum">
              <a:rPr lang="en-US" sz="1200">
                <a:latin typeface="Arial" pitchFamily="34" charset="0"/>
              </a:rPr>
              <a:pPr algn="r"/>
              <a:t>97</a:t>
            </a:fld>
            <a:endParaRPr lang="en-US" sz="1200">
              <a:latin typeface="Arial" pitchFamily="34" charset="0"/>
            </a:endParaRPr>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13171860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Rectangle 7"/>
          <p:cNvSpPr txBox="1">
            <a:spLocks noGrp="1" noChangeArrowheads="1"/>
          </p:cNvSpPr>
          <p:nvPr/>
        </p:nvSpPr>
        <p:spPr bwMode="auto">
          <a:xfrm>
            <a:off x="3898900" y="8831263"/>
            <a:ext cx="2981325" cy="463550"/>
          </a:xfrm>
          <a:prstGeom prst="rect">
            <a:avLst/>
          </a:prstGeom>
          <a:noFill/>
          <a:ln w="9525">
            <a:noFill/>
            <a:miter lim="800000"/>
            <a:headEnd/>
            <a:tailEnd/>
          </a:ln>
        </p:spPr>
        <p:txBody>
          <a:bodyPr anchor="b"/>
          <a:lstStyle/>
          <a:p>
            <a:pPr algn="r"/>
            <a:fld id="{C2A47622-AFAE-461B-A85D-88C1CA0C7FBF}" type="slidenum">
              <a:rPr lang="en-US" sz="1200">
                <a:latin typeface="Arial" pitchFamily="34" charset="0"/>
              </a:rPr>
              <a:pPr algn="r"/>
              <a:t>98</a:t>
            </a:fld>
            <a:endParaRPr lang="en-US" sz="1200">
              <a:latin typeface="Arial" pitchFamily="34" charset="0"/>
            </a:endParaRPr>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16836088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7"/>
          <p:cNvSpPr>
            <a:spLocks noGrp="1" noChangeArrowheads="1"/>
          </p:cNvSpPr>
          <p:nvPr>
            <p:ph type="sldNum" sz="quarter" idx="5"/>
          </p:nvPr>
        </p:nvSpPr>
        <p:spPr>
          <a:noFill/>
        </p:spPr>
        <p:txBody>
          <a:bodyPr/>
          <a:lstStyle/>
          <a:p>
            <a:fld id="{20BD8241-C1AB-4173-B76A-D78C19D73236}" type="slidenum">
              <a:rPr lang="en-US" smtClean="0">
                <a:latin typeface="Arial" pitchFamily="34" charset="0"/>
              </a:rPr>
              <a:pPr/>
              <a:t>99</a:t>
            </a:fld>
            <a:endParaRPr lang="en-US">
              <a:latin typeface="Arial" pitchFamily="34" charset="0"/>
            </a:endParaRPr>
          </a:p>
        </p:txBody>
      </p:sp>
      <p:sp>
        <p:nvSpPr>
          <p:cNvPr id="234498" name="Rectangle 2"/>
          <p:cNvSpPr>
            <a:spLocks noGrp="1" noRot="1" noChangeAspect="1" noChangeArrowheads="1" noTextEdit="1"/>
          </p:cNvSpPr>
          <p:nvPr>
            <p:ph type="sldImg"/>
          </p:nvPr>
        </p:nvSpPr>
        <p:spPr>
          <a:xfrm>
            <a:off x="1117600" y="696913"/>
            <a:ext cx="4646613" cy="3486150"/>
          </a:xfrm>
          <a:ln/>
        </p:spPr>
      </p:sp>
      <p:sp>
        <p:nvSpPr>
          <p:cNvPr id="234499" name="Rectangle 3"/>
          <p:cNvSpPr>
            <a:spLocks noGrp="1" noChangeArrowheads="1"/>
          </p:cNvSpPr>
          <p:nvPr>
            <p:ph type="body" idx="1"/>
          </p:nvPr>
        </p:nvSpPr>
        <p:spPr>
          <a:xfrm>
            <a:off x="917575" y="4416425"/>
            <a:ext cx="5046663" cy="4183063"/>
          </a:xfrm>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4135080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654" y="170996"/>
            <a:ext cx="7555675" cy="992785"/>
          </a:xfrm>
          <a:prstGeom prst="rect">
            <a:avLst/>
          </a:prstGeom>
        </p:spPr>
        <p:txBody>
          <a:bodyPr/>
          <a:lstStyle>
            <a:lvl1pPr algn="l">
              <a:defRPr sz="4000" b="1">
                <a:solidFill>
                  <a:srgbClr val="003768"/>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4" name="Content Placeholder 2"/>
          <p:cNvSpPr>
            <a:spLocks noGrp="1"/>
          </p:cNvSpPr>
          <p:nvPr>
            <p:ph idx="10"/>
          </p:nvPr>
        </p:nvSpPr>
        <p:spPr>
          <a:xfrm>
            <a:off x="334416" y="1543793"/>
            <a:ext cx="8229600" cy="4733700"/>
          </a:xfrm>
          <a:prstGeom prst="rect">
            <a:avLst/>
          </a:prstGeom>
        </p:spPr>
        <p:txBody>
          <a:bodyPr/>
          <a:lstStyle>
            <a:lvl1pPr>
              <a:defRPr sz="2400">
                <a:solidFill>
                  <a:srgbClr val="003768"/>
                </a:solidFill>
                <a:latin typeface="Segoe UI" panose="020B0502040204020203" pitchFamily="34" charset="0"/>
                <a:cs typeface="Segoe UI" panose="020B0502040204020203" pitchFamily="34" charset="0"/>
              </a:defRPr>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1339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66925" y="3093441"/>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srgbClr val="003768"/>
                </a:solidFill>
                <a:latin typeface="Times" pitchFamily="18" charset="0"/>
              </a:rPr>
              <a:pPr/>
              <a:t>3/27/24</a:t>
            </a:fld>
            <a:endParaRPr lang="en-US">
              <a:solidFill>
                <a:srgbClr val="003768"/>
              </a:solidFill>
              <a:latin typeface="Times" pitchFamily="18"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003768"/>
              </a:solidFill>
              <a:latin typeface="Times" pitchFamily="18"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srgbClr val="003768"/>
                </a:solidFill>
                <a:latin typeface="Times" pitchFamily="18" charset="0"/>
              </a:rPr>
              <a:pPr/>
              <a:t>‹#›</a:t>
            </a:fld>
            <a:endParaRPr lang="en-US">
              <a:solidFill>
                <a:srgbClr val="003768"/>
              </a:solidFill>
              <a:latin typeface="Times" pitchFamily="18" charset="0"/>
            </a:endParaRPr>
          </a:p>
        </p:txBody>
      </p:sp>
    </p:spTree>
    <p:extLst>
      <p:ext uri="{BB962C8B-B14F-4D97-AF65-F5344CB8AC3E}">
        <p14:creationId xmlns:p14="http://schemas.microsoft.com/office/powerpoint/2010/main" val="410050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srgbClr val="003768"/>
                </a:solidFill>
                <a:latin typeface="Times" pitchFamily="18" charset="0"/>
              </a:rPr>
              <a:pPr/>
              <a:t>3/27/24</a:t>
            </a:fld>
            <a:endParaRPr lang="en-US">
              <a:solidFill>
                <a:srgbClr val="003768"/>
              </a:solidFill>
              <a:latin typeface="Times" pitchFamily="18"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003768"/>
              </a:solidFill>
              <a:latin typeface="Times" pitchFamily="18"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srgbClr val="003768"/>
                </a:solidFill>
                <a:latin typeface="Times" pitchFamily="18" charset="0"/>
              </a:rPr>
              <a:pPr/>
              <a:t>‹#›</a:t>
            </a:fld>
            <a:endParaRPr lang="en-US">
              <a:solidFill>
                <a:srgbClr val="003768"/>
              </a:solidFill>
              <a:latin typeface="Times" pitchFamily="18" charset="0"/>
            </a:endParaRPr>
          </a:p>
        </p:txBody>
      </p:sp>
    </p:spTree>
    <p:extLst>
      <p:ext uri="{BB962C8B-B14F-4D97-AF65-F5344CB8AC3E}">
        <p14:creationId xmlns:p14="http://schemas.microsoft.com/office/powerpoint/2010/main" val="1847734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71304" y="2351313"/>
            <a:ext cx="6486896" cy="1436915"/>
          </a:xfrm>
          <a:prstGeom prst="rect">
            <a:avLst/>
          </a:prstGeom>
        </p:spPr>
        <p:txBody>
          <a:bodyPr/>
          <a:lstStyle>
            <a:lvl1pPr algn="l">
              <a:defRPr sz="3200" b="1">
                <a:solidFill>
                  <a:srgbClr val="003768"/>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l">
              <a:buNone/>
              <a:defRPr sz="2400" b="1">
                <a:solidFill>
                  <a:srgbClr val="003768"/>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a:p>
            <a:endParaRPr lang="en-US" dirty="0"/>
          </a:p>
        </p:txBody>
      </p:sp>
      <p:sp>
        <p:nvSpPr>
          <p:cNvPr id="5" name="Date Placeholder 3"/>
          <p:cNvSpPr>
            <a:spLocks noGrp="1"/>
          </p:cNvSpPr>
          <p:nvPr>
            <p:ph type="dt" sz="half" idx="10"/>
          </p:nvPr>
        </p:nvSpPr>
        <p:spPr>
          <a:xfrm>
            <a:off x="1460663" y="5786335"/>
            <a:ext cx="5795159" cy="365125"/>
          </a:xfrm>
          <a:prstGeom prst="rect">
            <a:avLst/>
          </a:prstGeom>
        </p:spPr>
        <p:txBody>
          <a:bodyPr/>
          <a:lstStyle>
            <a:lvl1pPr algn="ctr">
              <a:defRPr>
                <a:solidFill>
                  <a:srgbClr val="003768"/>
                </a:solidFill>
                <a:latin typeface="Segoe UI" panose="020B0502040204020203" pitchFamily="34" charset="0"/>
                <a:cs typeface="Segoe UI" panose="020B0502040204020203" pitchFamily="34" charset="0"/>
              </a:defRPr>
            </a:lvl1pPr>
          </a:lstStyle>
          <a:p>
            <a:r>
              <a:rPr lang="en-US" dirty="0"/>
              <a:t>August 1, 2015</a:t>
            </a:r>
          </a:p>
        </p:txBody>
      </p:sp>
    </p:spTree>
    <p:extLst>
      <p:ext uri="{BB962C8B-B14F-4D97-AF65-F5344CB8AC3E}">
        <p14:creationId xmlns:p14="http://schemas.microsoft.com/office/powerpoint/2010/main" val="2552413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66925" y="309344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latin typeface="Times" pitchFamily="18" charset="0"/>
              </a:rPr>
              <a:pPr/>
              <a:t>3/27/24</a:t>
            </a:fld>
            <a:endParaRPr lang="en-US">
              <a:solidFill>
                <a:prstClr val="black"/>
              </a:solidFill>
              <a:latin typeface="Times" pitchFamily="18"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Times" pitchFamily="18"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latin typeface="Times" pitchFamily="18" charset="0"/>
              </a:rPr>
              <a:pPr/>
              <a:t>‹#›</a:t>
            </a:fld>
            <a:endParaRPr lang="en-US">
              <a:solidFill>
                <a:prstClr val="black"/>
              </a:solidFill>
              <a:latin typeface="Times" pitchFamily="18" charset="0"/>
            </a:endParaRPr>
          </a:p>
        </p:txBody>
      </p:sp>
    </p:spTree>
    <p:extLst>
      <p:ext uri="{BB962C8B-B14F-4D97-AF65-F5344CB8AC3E}">
        <p14:creationId xmlns:p14="http://schemas.microsoft.com/office/powerpoint/2010/main" val="1438763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latin typeface="Times" pitchFamily="18" charset="0"/>
              </a:rPr>
              <a:pPr/>
              <a:t>3/27/24</a:t>
            </a:fld>
            <a:endParaRPr lang="en-US">
              <a:solidFill>
                <a:prstClr val="black"/>
              </a:solidFill>
              <a:latin typeface="Times" pitchFamily="18"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Times" pitchFamily="18"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latin typeface="Times" pitchFamily="18" charset="0"/>
              </a:rPr>
              <a:pPr/>
              <a:t>‹#›</a:t>
            </a:fld>
            <a:endParaRPr lang="en-US">
              <a:solidFill>
                <a:prstClr val="black"/>
              </a:solidFill>
              <a:latin typeface="Times" pitchFamily="18" charset="0"/>
            </a:endParaRPr>
          </a:p>
        </p:txBody>
      </p:sp>
    </p:spTree>
    <p:extLst>
      <p:ext uri="{BB962C8B-B14F-4D97-AF65-F5344CB8AC3E}">
        <p14:creationId xmlns:p14="http://schemas.microsoft.com/office/powerpoint/2010/main" val="2946915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latin typeface="Times" pitchFamily="18" charset="0"/>
              </a:rPr>
              <a:pPr/>
              <a:t>3/27/24</a:t>
            </a:fld>
            <a:endParaRPr lang="en-US">
              <a:solidFill>
                <a:prstClr val="black"/>
              </a:solidFill>
              <a:latin typeface="Times" pitchFamily="18" charset="0"/>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Times" pitchFamily="18" charset="0"/>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latin typeface="Times" pitchFamily="18" charset="0"/>
              </a:rPr>
              <a:pPr/>
              <a:t>‹#›</a:t>
            </a:fld>
            <a:endParaRPr lang="en-US">
              <a:solidFill>
                <a:prstClr val="black"/>
              </a:solidFill>
              <a:latin typeface="Times" pitchFamily="18" charset="0"/>
            </a:endParaRPr>
          </a:p>
        </p:txBody>
      </p:sp>
    </p:spTree>
    <p:extLst>
      <p:ext uri="{BB962C8B-B14F-4D97-AF65-F5344CB8AC3E}">
        <p14:creationId xmlns:p14="http://schemas.microsoft.com/office/powerpoint/2010/main" val="1401331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latin typeface="Times" pitchFamily="18" charset="0"/>
              </a:rPr>
              <a:pPr/>
              <a:t>3/27/24</a:t>
            </a:fld>
            <a:endParaRPr lang="en-US">
              <a:solidFill>
                <a:prstClr val="black"/>
              </a:solidFill>
              <a:latin typeface="Times" pitchFamily="18" charset="0"/>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Times" pitchFamily="18" charset="0"/>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latin typeface="Times" pitchFamily="18" charset="0"/>
              </a:rPr>
              <a:pPr/>
              <a:t>‹#›</a:t>
            </a:fld>
            <a:endParaRPr lang="en-US">
              <a:solidFill>
                <a:prstClr val="black"/>
              </a:solidFill>
              <a:latin typeface="Times" pitchFamily="18" charset="0"/>
            </a:endParaRPr>
          </a:p>
        </p:txBody>
      </p:sp>
    </p:spTree>
    <p:extLst>
      <p:ext uri="{BB962C8B-B14F-4D97-AF65-F5344CB8AC3E}">
        <p14:creationId xmlns:p14="http://schemas.microsoft.com/office/powerpoint/2010/main" val="2422853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latin typeface="Times" pitchFamily="18" charset="0"/>
              </a:rPr>
              <a:pPr/>
              <a:t>3/27/24</a:t>
            </a:fld>
            <a:endParaRPr lang="en-US">
              <a:solidFill>
                <a:prstClr val="black"/>
              </a:solidFill>
              <a:latin typeface="Times" pitchFamily="18" charset="0"/>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Times" pitchFamily="18" charset="0"/>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latin typeface="Times" pitchFamily="18" charset="0"/>
              </a:rPr>
              <a:pPr/>
              <a:t>‹#›</a:t>
            </a:fld>
            <a:endParaRPr lang="en-US">
              <a:solidFill>
                <a:prstClr val="black"/>
              </a:solidFill>
              <a:latin typeface="Times" pitchFamily="18" charset="0"/>
            </a:endParaRPr>
          </a:p>
        </p:txBody>
      </p:sp>
    </p:spTree>
    <p:extLst>
      <p:ext uri="{BB962C8B-B14F-4D97-AF65-F5344CB8AC3E}">
        <p14:creationId xmlns:p14="http://schemas.microsoft.com/office/powerpoint/2010/main" val="2720944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latin typeface="Times" pitchFamily="18" charset="0"/>
              </a:rPr>
              <a:pPr/>
              <a:t>3/27/24</a:t>
            </a:fld>
            <a:endParaRPr lang="en-US">
              <a:solidFill>
                <a:prstClr val="black"/>
              </a:solidFill>
              <a:latin typeface="Times" pitchFamily="18" charset="0"/>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Times" pitchFamily="18" charset="0"/>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latin typeface="Times" pitchFamily="18" charset="0"/>
              </a:rPr>
              <a:pPr/>
              <a:t>‹#›</a:t>
            </a:fld>
            <a:endParaRPr lang="en-US">
              <a:solidFill>
                <a:prstClr val="black"/>
              </a:solidFill>
              <a:latin typeface="Times" pitchFamily="18" charset="0"/>
            </a:endParaRPr>
          </a:p>
        </p:txBody>
      </p:sp>
    </p:spTree>
    <p:extLst>
      <p:ext uri="{BB962C8B-B14F-4D97-AF65-F5344CB8AC3E}">
        <p14:creationId xmlns:p14="http://schemas.microsoft.com/office/powerpoint/2010/main" val="3582793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latin typeface="Times" pitchFamily="18" charset="0"/>
              </a:rPr>
              <a:pPr/>
              <a:t>3/27/24</a:t>
            </a:fld>
            <a:endParaRPr lang="en-US">
              <a:solidFill>
                <a:prstClr val="black"/>
              </a:solidFill>
              <a:latin typeface="Times" pitchFamily="18" charset="0"/>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Times" pitchFamily="18" charset="0"/>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latin typeface="Times" pitchFamily="18" charset="0"/>
              </a:rPr>
              <a:pPr/>
              <a:t>‹#›</a:t>
            </a:fld>
            <a:endParaRPr lang="en-US">
              <a:solidFill>
                <a:prstClr val="black"/>
              </a:solidFill>
              <a:latin typeface="Times" pitchFamily="18" charset="0"/>
            </a:endParaRPr>
          </a:p>
        </p:txBody>
      </p:sp>
    </p:spTree>
    <p:extLst>
      <p:ext uri="{BB962C8B-B14F-4D97-AF65-F5344CB8AC3E}">
        <p14:creationId xmlns:p14="http://schemas.microsoft.com/office/powerpoint/2010/main" val="2693605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861987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latin typeface="Times" pitchFamily="18" charset="0"/>
              </a:rPr>
              <a:pPr/>
              <a:t>3/27/24</a:t>
            </a:fld>
            <a:endParaRPr lang="en-US">
              <a:solidFill>
                <a:prstClr val="black"/>
              </a:solidFill>
              <a:latin typeface="Times" pitchFamily="18" charset="0"/>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Times" pitchFamily="18" charset="0"/>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latin typeface="Times" pitchFamily="18" charset="0"/>
              </a:rPr>
              <a:pPr/>
              <a:t>‹#›</a:t>
            </a:fld>
            <a:endParaRPr lang="en-US">
              <a:solidFill>
                <a:prstClr val="black"/>
              </a:solidFill>
              <a:latin typeface="Times" pitchFamily="18" charset="0"/>
            </a:endParaRPr>
          </a:p>
        </p:txBody>
      </p:sp>
    </p:spTree>
    <p:extLst>
      <p:ext uri="{BB962C8B-B14F-4D97-AF65-F5344CB8AC3E}">
        <p14:creationId xmlns:p14="http://schemas.microsoft.com/office/powerpoint/2010/main" val="2118493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66925" y="3093441"/>
            <a:ext cx="8229600" cy="4525963"/>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latin typeface="Times" pitchFamily="18" charset="0"/>
              </a:rPr>
              <a:pPr/>
              <a:t>3/27/24</a:t>
            </a:fld>
            <a:endParaRPr lang="en-US">
              <a:solidFill>
                <a:prstClr val="black"/>
              </a:solidFill>
              <a:latin typeface="Times" pitchFamily="18"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Times" pitchFamily="18"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latin typeface="Times" pitchFamily="18" charset="0"/>
              </a:rPr>
              <a:pPr/>
              <a:t>‹#›</a:t>
            </a:fld>
            <a:endParaRPr lang="en-US">
              <a:solidFill>
                <a:prstClr val="black"/>
              </a:solidFill>
              <a:latin typeface="Times" pitchFamily="18" charset="0"/>
            </a:endParaRPr>
          </a:p>
        </p:txBody>
      </p:sp>
    </p:spTree>
    <p:extLst>
      <p:ext uri="{BB962C8B-B14F-4D97-AF65-F5344CB8AC3E}">
        <p14:creationId xmlns:p14="http://schemas.microsoft.com/office/powerpoint/2010/main" val="2605200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prstClr val="black"/>
                </a:solidFill>
                <a:latin typeface="Times" pitchFamily="18" charset="0"/>
              </a:rPr>
              <a:pPr/>
              <a:t>3/27/24</a:t>
            </a:fld>
            <a:endParaRPr lang="en-US">
              <a:solidFill>
                <a:prstClr val="black"/>
              </a:solidFill>
              <a:latin typeface="Times" pitchFamily="18"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latin typeface="Times" pitchFamily="18"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prstClr val="black"/>
                </a:solidFill>
                <a:latin typeface="Times" pitchFamily="18" charset="0"/>
              </a:rPr>
              <a:pPr/>
              <a:t>‹#›</a:t>
            </a:fld>
            <a:endParaRPr lang="en-US">
              <a:solidFill>
                <a:prstClr val="black"/>
              </a:solidFill>
              <a:latin typeface="Times" pitchFamily="18" charset="0"/>
            </a:endParaRPr>
          </a:p>
        </p:txBody>
      </p:sp>
    </p:spTree>
    <p:extLst>
      <p:ext uri="{BB962C8B-B14F-4D97-AF65-F5344CB8AC3E}">
        <p14:creationId xmlns:p14="http://schemas.microsoft.com/office/powerpoint/2010/main" val="158034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srgbClr val="003768"/>
                </a:solidFill>
                <a:latin typeface="Times" pitchFamily="18" charset="0"/>
              </a:rPr>
              <a:pPr/>
              <a:t>3/27/24</a:t>
            </a:fld>
            <a:endParaRPr lang="en-US">
              <a:solidFill>
                <a:srgbClr val="003768"/>
              </a:solidFill>
              <a:latin typeface="Times" pitchFamily="18"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003768"/>
              </a:solidFill>
              <a:latin typeface="Times" pitchFamily="18"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srgbClr val="003768"/>
                </a:solidFill>
                <a:latin typeface="Times" pitchFamily="18" charset="0"/>
              </a:rPr>
              <a:pPr/>
              <a:t>‹#›</a:t>
            </a:fld>
            <a:endParaRPr lang="en-US">
              <a:solidFill>
                <a:srgbClr val="003768"/>
              </a:solidFill>
              <a:latin typeface="Times" pitchFamily="18" charset="0"/>
            </a:endParaRPr>
          </a:p>
        </p:txBody>
      </p:sp>
    </p:spTree>
    <p:extLst>
      <p:ext uri="{BB962C8B-B14F-4D97-AF65-F5344CB8AC3E}">
        <p14:creationId xmlns:p14="http://schemas.microsoft.com/office/powerpoint/2010/main" val="378466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srgbClr val="003768"/>
                </a:solidFill>
                <a:latin typeface="Times" pitchFamily="18" charset="0"/>
              </a:rPr>
              <a:pPr/>
              <a:t>3/27/24</a:t>
            </a:fld>
            <a:endParaRPr lang="en-US">
              <a:solidFill>
                <a:srgbClr val="003768"/>
              </a:solidFill>
              <a:latin typeface="Times" pitchFamily="18" charset="0"/>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srgbClr val="003768"/>
              </a:solidFill>
              <a:latin typeface="Times" pitchFamily="18" charset="0"/>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srgbClr val="003768"/>
                </a:solidFill>
                <a:latin typeface="Times" pitchFamily="18" charset="0"/>
              </a:rPr>
              <a:pPr/>
              <a:t>‹#›</a:t>
            </a:fld>
            <a:endParaRPr lang="en-US">
              <a:solidFill>
                <a:srgbClr val="003768"/>
              </a:solidFill>
              <a:latin typeface="Times" pitchFamily="18" charset="0"/>
            </a:endParaRPr>
          </a:p>
        </p:txBody>
      </p:sp>
    </p:spTree>
    <p:extLst>
      <p:ext uri="{BB962C8B-B14F-4D97-AF65-F5344CB8AC3E}">
        <p14:creationId xmlns:p14="http://schemas.microsoft.com/office/powerpoint/2010/main" val="31540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srgbClr val="003768"/>
                </a:solidFill>
                <a:latin typeface="Times" pitchFamily="18" charset="0"/>
              </a:rPr>
              <a:pPr/>
              <a:t>3/27/24</a:t>
            </a:fld>
            <a:endParaRPr lang="en-US">
              <a:solidFill>
                <a:srgbClr val="003768"/>
              </a:solidFill>
              <a:latin typeface="Times" pitchFamily="18" charset="0"/>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srgbClr val="003768"/>
              </a:solidFill>
              <a:latin typeface="Times" pitchFamily="18" charset="0"/>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srgbClr val="003768"/>
                </a:solidFill>
                <a:latin typeface="Times" pitchFamily="18" charset="0"/>
              </a:rPr>
              <a:pPr/>
              <a:t>‹#›</a:t>
            </a:fld>
            <a:endParaRPr lang="en-US">
              <a:solidFill>
                <a:srgbClr val="003768"/>
              </a:solidFill>
              <a:latin typeface="Times" pitchFamily="18" charset="0"/>
            </a:endParaRPr>
          </a:p>
        </p:txBody>
      </p:sp>
    </p:spTree>
    <p:extLst>
      <p:ext uri="{BB962C8B-B14F-4D97-AF65-F5344CB8AC3E}">
        <p14:creationId xmlns:p14="http://schemas.microsoft.com/office/powerpoint/2010/main" val="236439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5923" y="2178939"/>
            <a:ext cx="8229600" cy="11430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srgbClr val="003768"/>
                </a:solidFill>
                <a:latin typeface="Times" pitchFamily="18" charset="0"/>
              </a:rPr>
              <a:pPr/>
              <a:t>3/27/24</a:t>
            </a:fld>
            <a:endParaRPr lang="en-US">
              <a:solidFill>
                <a:srgbClr val="003768"/>
              </a:solidFill>
              <a:latin typeface="Times" pitchFamily="18" charset="0"/>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srgbClr val="003768"/>
              </a:solidFill>
              <a:latin typeface="Times" pitchFamily="18" charset="0"/>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srgbClr val="003768"/>
                </a:solidFill>
                <a:latin typeface="Times" pitchFamily="18" charset="0"/>
              </a:rPr>
              <a:pPr/>
              <a:t>‹#›</a:t>
            </a:fld>
            <a:endParaRPr lang="en-US">
              <a:solidFill>
                <a:srgbClr val="003768"/>
              </a:solidFill>
              <a:latin typeface="Times" pitchFamily="18" charset="0"/>
            </a:endParaRPr>
          </a:p>
        </p:txBody>
      </p:sp>
    </p:spTree>
    <p:extLst>
      <p:ext uri="{BB962C8B-B14F-4D97-AF65-F5344CB8AC3E}">
        <p14:creationId xmlns:p14="http://schemas.microsoft.com/office/powerpoint/2010/main" val="363924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srgbClr val="003768"/>
                </a:solidFill>
                <a:latin typeface="Times" pitchFamily="18" charset="0"/>
              </a:rPr>
              <a:pPr/>
              <a:t>3/27/24</a:t>
            </a:fld>
            <a:endParaRPr lang="en-US">
              <a:solidFill>
                <a:srgbClr val="003768"/>
              </a:solidFill>
              <a:latin typeface="Times" pitchFamily="18" charset="0"/>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srgbClr val="003768"/>
              </a:solidFill>
              <a:latin typeface="Times" pitchFamily="18" charset="0"/>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srgbClr val="003768"/>
                </a:solidFill>
                <a:latin typeface="Times" pitchFamily="18" charset="0"/>
              </a:rPr>
              <a:pPr/>
              <a:t>‹#›</a:t>
            </a:fld>
            <a:endParaRPr lang="en-US">
              <a:solidFill>
                <a:srgbClr val="003768"/>
              </a:solidFill>
              <a:latin typeface="Times" pitchFamily="18" charset="0"/>
            </a:endParaRPr>
          </a:p>
        </p:txBody>
      </p:sp>
    </p:spTree>
    <p:extLst>
      <p:ext uri="{BB962C8B-B14F-4D97-AF65-F5344CB8AC3E}">
        <p14:creationId xmlns:p14="http://schemas.microsoft.com/office/powerpoint/2010/main" val="123382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srgbClr val="003768"/>
                </a:solidFill>
                <a:latin typeface="Times" pitchFamily="18" charset="0"/>
              </a:rPr>
              <a:pPr/>
              <a:t>3/27/24</a:t>
            </a:fld>
            <a:endParaRPr lang="en-US">
              <a:solidFill>
                <a:srgbClr val="003768"/>
              </a:solidFill>
              <a:latin typeface="Times" pitchFamily="18" charset="0"/>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srgbClr val="003768"/>
              </a:solidFill>
              <a:latin typeface="Times" pitchFamily="18" charset="0"/>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srgbClr val="003768"/>
                </a:solidFill>
                <a:latin typeface="Times" pitchFamily="18" charset="0"/>
              </a:rPr>
              <a:pPr/>
              <a:t>‹#›</a:t>
            </a:fld>
            <a:endParaRPr lang="en-US">
              <a:solidFill>
                <a:srgbClr val="003768"/>
              </a:solidFill>
              <a:latin typeface="Times" pitchFamily="18" charset="0"/>
            </a:endParaRPr>
          </a:p>
        </p:txBody>
      </p:sp>
    </p:spTree>
    <p:extLst>
      <p:ext uri="{BB962C8B-B14F-4D97-AF65-F5344CB8AC3E}">
        <p14:creationId xmlns:p14="http://schemas.microsoft.com/office/powerpoint/2010/main" val="318010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485D1D-8CE0-46C5-8D66-F04FB7564D91}" type="datetimeFigureOut">
              <a:rPr lang="en-US" smtClean="0">
                <a:solidFill>
                  <a:srgbClr val="003768"/>
                </a:solidFill>
                <a:latin typeface="Times" pitchFamily="18" charset="0"/>
              </a:rPr>
              <a:pPr/>
              <a:t>3/27/24</a:t>
            </a:fld>
            <a:endParaRPr lang="en-US">
              <a:solidFill>
                <a:srgbClr val="003768"/>
              </a:solidFill>
              <a:latin typeface="Times" pitchFamily="18" charset="0"/>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srgbClr val="003768"/>
              </a:solidFill>
              <a:latin typeface="Times" pitchFamily="18" charset="0"/>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94BF04-8E59-40A6-9283-39BDE4E439E3}" type="slidenum">
              <a:rPr lang="en-US" smtClean="0">
                <a:solidFill>
                  <a:srgbClr val="003768"/>
                </a:solidFill>
                <a:latin typeface="Times" pitchFamily="18" charset="0"/>
              </a:rPr>
              <a:pPr/>
              <a:t>‹#›</a:t>
            </a:fld>
            <a:endParaRPr lang="en-US">
              <a:solidFill>
                <a:srgbClr val="003768"/>
              </a:solidFill>
              <a:latin typeface="Times" pitchFamily="18" charset="0"/>
            </a:endParaRPr>
          </a:p>
        </p:txBody>
      </p:sp>
    </p:spTree>
    <p:extLst>
      <p:ext uri="{BB962C8B-B14F-4D97-AF65-F5344CB8AC3E}">
        <p14:creationId xmlns:p14="http://schemas.microsoft.com/office/powerpoint/2010/main" val="133924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6.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
              <a:srgbClr val="C8E3F3"/>
            </a:gs>
            <a:gs pos="100000">
              <a:schemeClr val="bg1"/>
            </a:gs>
          </a:gsLst>
          <a:lin ang="5400000" scaled="1"/>
          <a:tileRect/>
        </a:gra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13" cstate="print">
            <a:extLst>
              <a:ext uri="{28A0092B-C50C-407E-A947-70E740481C1C}">
                <a14:useLocalDpi xmlns:a14="http://schemas.microsoft.com/office/drawing/2010/main" val="0"/>
              </a:ext>
            </a:extLst>
          </a:blip>
          <a:srcRect l="18357" t="-6367" r="52410" b="45202"/>
          <a:stretch/>
        </p:blipFill>
        <p:spPr>
          <a:xfrm>
            <a:off x="53661" y="125094"/>
            <a:ext cx="1077584" cy="813682"/>
          </a:xfrm>
          <a:prstGeom prst="rect">
            <a:avLst/>
          </a:prstGeom>
        </p:spPr>
      </p:pic>
      <p:pic>
        <p:nvPicPr>
          <p:cNvPr id="5" name="Picture 4"/>
          <p:cNvPicPr>
            <a:picLocks noChangeAspect="1"/>
          </p:cNvPicPr>
          <p:nvPr userDrawn="1"/>
        </p:nvPicPr>
        <p:blipFill rotWithShape="1">
          <a:blip r:embed="rId14" cstate="print">
            <a:extLst>
              <a:ext uri="{28A0092B-C50C-407E-A947-70E740481C1C}">
                <a14:useLocalDpi xmlns:a14="http://schemas.microsoft.com/office/drawing/2010/main" val="0"/>
              </a:ext>
            </a:extLst>
          </a:blip>
          <a:srcRect t="50000"/>
          <a:stretch/>
        </p:blipFill>
        <p:spPr>
          <a:xfrm>
            <a:off x="141581" y="6113690"/>
            <a:ext cx="3547299" cy="640094"/>
          </a:xfrm>
          <a:prstGeom prst="rect">
            <a:avLst/>
          </a:prstGeom>
        </p:spPr>
      </p:pic>
      <p:pic>
        <p:nvPicPr>
          <p:cNvPr id="6" name="Picture 16"/>
          <p:cNvPicPr>
            <a:picLocks noChangeAspect="1" noChangeArrowheads="1"/>
          </p:cNvPicPr>
          <p:nvPr userDrawn="1"/>
        </p:nvPicPr>
        <p:blipFill rotWithShape="1">
          <a:blip r:embed="rId15" cstate="print">
            <a:duotone>
              <a:schemeClr val="accent5">
                <a:shade val="45000"/>
                <a:satMod val="135000"/>
              </a:schemeClr>
              <a:prstClr val="white"/>
            </a:duotone>
            <a:extLst>
              <a:ext uri="{28A0092B-C50C-407E-A947-70E740481C1C}">
                <a14:useLocalDpi xmlns:a14="http://schemas.microsoft.com/office/drawing/2010/main" val="0"/>
              </a:ext>
            </a:extLst>
          </a:blip>
          <a:srcRect l="5938" r="10758"/>
          <a:stretch/>
        </p:blipFill>
        <p:spPr bwMode="auto">
          <a:xfrm>
            <a:off x="3805235" y="6050852"/>
            <a:ext cx="1862904" cy="742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userDrawn="1"/>
        </p:nvPicPr>
        <p:blipFill>
          <a:blip r:embed="rId16"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35477" y="6050852"/>
            <a:ext cx="1721690" cy="742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 descr="http://www.flexmonitoring.org/wp-content/uploads/2013/06/home-photo3.jpg"/>
          <p:cNvPicPr>
            <a:picLocks noChangeAspect="1" noChangeArrowheads="1"/>
          </p:cNvPicPr>
          <p:nvPr userDrawn="1"/>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49072" y="6050852"/>
            <a:ext cx="1723644"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32490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
              <a:srgbClr val="C8E3F3"/>
            </a:gs>
            <a:gs pos="100000">
              <a:schemeClr val="bg1"/>
            </a:gs>
          </a:gsLst>
          <a:lin ang="5400000" scaled="1"/>
          <a:tileRect/>
        </a:gradFill>
        <a:effectLst/>
      </p:bgPr>
    </p:bg>
    <p:spTree>
      <p:nvGrpSpPr>
        <p:cNvPr id="1" name=""/>
        <p:cNvGrpSpPr/>
        <p:nvPr/>
      </p:nvGrpSpPr>
      <p:grpSpPr>
        <a:xfrm>
          <a:off x="0" y="0"/>
          <a:ext cx="0" cy="0"/>
          <a:chOff x="0" y="0"/>
          <a:chExt cx="0" cy="0"/>
        </a:xfrm>
      </p:grpSpPr>
      <p:pic>
        <p:nvPicPr>
          <p:cNvPr id="3"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739572" y="1791367"/>
            <a:ext cx="115252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15927" y="210711"/>
            <a:ext cx="5305005" cy="1914525"/>
          </a:xfrm>
          <a:prstGeom prst="rect">
            <a:avLst/>
          </a:prstGeom>
        </p:spPr>
      </p:pic>
      <p:sp>
        <p:nvSpPr>
          <p:cNvPr id="9" name="Title 1"/>
          <p:cNvSpPr txBox="1">
            <a:spLocks/>
          </p:cNvSpPr>
          <p:nvPr userDrawn="1"/>
        </p:nvSpPr>
        <p:spPr>
          <a:xfrm>
            <a:off x="13991" y="6455541"/>
            <a:ext cx="9130009" cy="323555"/>
          </a:xfrm>
          <a:prstGeom prst="rect">
            <a:avLst/>
          </a:prstGeom>
        </p:spPr>
        <p:txBody>
          <a:bodyPr/>
          <a:lstStyle>
            <a:lvl1pPr algn="ctr" defTabSz="914400" rtl="0" eaLnBrk="1" latinLnBrk="0" hangingPunct="1">
              <a:spcBef>
                <a:spcPct val="0"/>
              </a:spcBef>
              <a:buNone/>
              <a:defRPr sz="4400" kern="1200" baseline="0">
                <a:solidFill>
                  <a:schemeClr val="tx1"/>
                </a:solidFill>
                <a:latin typeface="+mj-lt"/>
                <a:ea typeface="+mj-ea"/>
                <a:cs typeface="+mj-cs"/>
              </a:defRPr>
            </a:lvl1pPr>
          </a:lstStyle>
          <a:p>
            <a:r>
              <a:rPr lang="en-US" sz="1600">
                <a:solidFill>
                  <a:srgbClr val="003768"/>
                </a:solidFill>
                <a:latin typeface="Optima LT Std" pitchFamily="34" charset="0"/>
                <a:ea typeface="Adobe Ming Std L" pitchFamily="18" charset="-128"/>
                <a:cs typeface="Segoe UI" panose="020B0502040204020203" pitchFamily="34" charset="0"/>
              </a:rPr>
              <a:t>A Performance Monitoring Resource for Critical Access Hospitals, States, and Communities</a:t>
            </a:r>
            <a:endParaRPr lang="en-US" sz="1600" dirty="0">
              <a:solidFill>
                <a:srgbClr val="003768"/>
              </a:solidFill>
              <a:latin typeface="Optima LT Std" pitchFamily="34" charset="0"/>
              <a:ea typeface="Adobe Ming Std L" pitchFamily="18" charset="-128"/>
              <a:cs typeface="Segoe UI" panose="020B0502040204020203" pitchFamily="34" charset="0"/>
            </a:endParaRPr>
          </a:p>
        </p:txBody>
      </p:sp>
    </p:spTree>
    <p:extLst>
      <p:ext uri="{BB962C8B-B14F-4D97-AF65-F5344CB8AC3E}">
        <p14:creationId xmlns:p14="http://schemas.microsoft.com/office/powerpoint/2010/main" val="79887187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costreportdata.com/worksheet_formats.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1971304" y="2209801"/>
            <a:ext cx="6944096" cy="1523999"/>
          </a:xfrm>
        </p:spPr>
        <p:txBody>
          <a:bodyPr/>
          <a:lstStyle/>
          <a:p>
            <a:pPr eaLnBrk="1" hangingPunct="1"/>
            <a:r>
              <a:rPr lang="en-US" sz="3200" dirty="0"/>
              <a:t>A Primer on How State Flex Coordinators Can Use the Financial Indicators in CAHMPAS</a:t>
            </a:r>
            <a:endParaRPr lang="en-US" sz="3200" b="0" i="0" dirty="0"/>
          </a:p>
        </p:txBody>
      </p:sp>
      <p:sp>
        <p:nvSpPr>
          <p:cNvPr id="5" name="TextBox 4"/>
          <p:cNvSpPr txBox="1"/>
          <p:nvPr/>
        </p:nvSpPr>
        <p:spPr>
          <a:xfrm>
            <a:off x="5105400" y="5474240"/>
            <a:ext cx="3965368" cy="769441"/>
          </a:xfrm>
          <a:prstGeom prst="rect">
            <a:avLst/>
          </a:prstGeom>
          <a:noFill/>
        </p:spPr>
        <p:txBody>
          <a:bodyPr wrap="square" rtlCol="0">
            <a:spAutoFit/>
          </a:bodyPr>
          <a:lstStyle/>
          <a:p>
            <a:pPr algn="ctr"/>
            <a:r>
              <a:rPr lang="en-US" sz="1100" dirty="0">
                <a:solidFill>
                  <a:srgbClr val="003768"/>
                </a:solidFill>
                <a:latin typeface="Segoe UI" panose="020B0502040204020203" pitchFamily="34" charset="0"/>
                <a:cs typeface="Segoe UI" panose="020B0502040204020203" pitchFamily="34" charset="0"/>
              </a:rPr>
              <a:t>Funded by: Cooperative Agreement for the National Evaluation of the Rural Hospital Flexibility Program.  Technical and Non-Financial Assistance for the Office of Rural Health Policy, HRSA, U.S. DHHS (PHS Grant No. U27RH01080), 7/1/2018-6/30/2023, $1,480,000.</a:t>
            </a:r>
          </a:p>
        </p:txBody>
      </p:sp>
      <p:sp>
        <p:nvSpPr>
          <p:cNvPr id="7" name="Rectangle 3">
            <a:extLst>
              <a:ext uri="{FF2B5EF4-FFF2-40B4-BE49-F238E27FC236}">
                <a16:creationId xmlns:a16="http://schemas.microsoft.com/office/drawing/2014/main" id="{450085DB-227C-49DB-98DE-88FF8E55AE23}"/>
              </a:ext>
            </a:extLst>
          </p:cNvPr>
          <p:cNvSpPr>
            <a:spLocks noGrp="1" noChangeArrowheads="1"/>
          </p:cNvSpPr>
          <p:nvPr>
            <p:ph type="subTitle" idx="1"/>
          </p:nvPr>
        </p:nvSpPr>
        <p:spPr>
          <a:xfrm>
            <a:off x="1414130" y="4114800"/>
            <a:ext cx="7467600" cy="1828800"/>
          </a:xfrm>
        </p:spPr>
        <p:txBody>
          <a:bodyPr/>
          <a:lstStyle/>
          <a:p>
            <a:pPr eaLnBrk="1" hangingPunct="1">
              <a:lnSpc>
                <a:spcPct val="90000"/>
              </a:lnSpc>
            </a:pPr>
            <a:r>
              <a:rPr lang="en-US" dirty="0"/>
              <a:t>CAHMPAS Team</a:t>
            </a:r>
          </a:p>
          <a:p>
            <a:pPr eaLnBrk="1" hangingPunct="1">
              <a:lnSpc>
                <a:spcPct val="90000"/>
              </a:lnSpc>
            </a:pPr>
            <a:r>
              <a:rPr lang="en-US" sz="1600" b="0" dirty="0"/>
              <a:t>North Carolina Rural Health Research and Policy Analysis Center</a:t>
            </a:r>
          </a:p>
          <a:p>
            <a:pPr eaLnBrk="1" hangingPunct="1">
              <a:lnSpc>
                <a:spcPct val="90000"/>
              </a:lnSpc>
            </a:pPr>
            <a:r>
              <a:rPr lang="en-US" sz="1600" b="0" dirty="0"/>
              <a:t>Cecil G. Sheps Center for Health Services Research</a:t>
            </a:r>
          </a:p>
          <a:p>
            <a:pPr eaLnBrk="1" hangingPunct="1">
              <a:lnSpc>
                <a:spcPct val="90000"/>
              </a:lnSpc>
            </a:pPr>
            <a:r>
              <a:rPr lang="en-US" sz="1600" b="0" dirty="0"/>
              <a:t>725 Martin Luther King, Jr. Boulevard</a:t>
            </a:r>
          </a:p>
          <a:p>
            <a:pPr eaLnBrk="1" hangingPunct="1">
              <a:lnSpc>
                <a:spcPct val="90000"/>
              </a:lnSpc>
            </a:pPr>
            <a:r>
              <a:rPr lang="en-US" sz="1600" b="0" dirty="0"/>
              <a:t>Chapel Hill, NC 27514</a:t>
            </a:r>
            <a:endParaRPr lang="en-US" sz="1600" dirty="0"/>
          </a:p>
          <a:p>
            <a:pPr>
              <a:lnSpc>
                <a:spcPct val="90000"/>
              </a:lnSpc>
            </a:pPr>
            <a:r>
              <a:rPr lang="en-US" sz="1600" b="0" dirty="0"/>
              <a:t>monitoring@flexmonitoring.org</a:t>
            </a:r>
            <a:endParaRPr lang="en-US" sz="1600" b="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ctrTitle"/>
          </p:nvPr>
        </p:nvSpPr>
        <p:spPr/>
        <p:txBody>
          <a:bodyPr/>
          <a:lstStyle/>
          <a:p>
            <a:r>
              <a:rPr lang="en-US" sz="3600"/>
              <a:t>Criteria to be a CAH</a:t>
            </a:r>
          </a:p>
        </p:txBody>
      </p:sp>
      <p:sp>
        <p:nvSpPr>
          <p:cNvPr id="36866" name="Rectangle 3"/>
          <p:cNvSpPr>
            <a:spLocks noGrp="1" noChangeArrowheads="1"/>
          </p:cNvSpPr>
          <p:nvPr>
            <p:ph idx="10"/>
          </p:nvPr>
        </p:nvSpPr>
        <p:spPr/>
        <p:txBody>
          <a:bodyPr/>
          <a:lstStyle/>
          <a:p>
            <a:r>
              <a:rPr lang="en-US"/>
              <a:t>Be located either more than 35 miles from the nearest hospital or CAH or more than 15 miles in areas with mountainous terrain or only secondary roads OR prior to January 1, 2006 were State certified as a “necessary provider” of health care services to residents in the area.</a:t>
            </a:r>
          </a:p>
        </p:txBody>
      </p:sp>
      <p:sp>
        <p:nvSpPr>
          <p:cNvPr id="36867" name="Slide Number Placeholder 3"/>
          <p:cNvSpPr>
            <a:spLocks noGrp="1"/>
          </p:cNvSpPr>
          <p:nvPr>
            <p:ph type="sldNum" sz="quarter" idx="4294967295"/>
          </p:nvPr>
        </p:nvSpPr>
        <p:spPr>
          <a:xfrm>
            <a:off x="7263740" y="5562600"/>
            <a:ext cx="1905000" cy="457200"/>
          </a:xfrm>
          <a:prstGeom prst="rect">
            <a:avLst/>
          </a:prstGeom>
          <a:noFill/>
        </p:spPr>
        <p:txBody>
          <a:bodyPr/>
          <a:lstStyle/>
          <a:p>
            <a:fld id="{0544BE48-FFC2-4CDE-9799-8C6119950084}" type="slidenum">
              <a:rPr lang="en-US" smtClean="0">
                <a:latin typeface="Times"/>
              </a:rPr>
              <a:pPr/>
              <a:t>10</a:t>
            </a:fld>
            <a:endParaRPr lang="en-US" dirty="0">
              <a:latin typeface="Time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ctrTitle"/>
          </p:nvPr>
        </p:nvSpPr>
        <p:spPr/>
        <p:txBody>
          <a:bodyPr/>
          <a:lstStyle/>
          <a:p>
            <a:r>
              <a:rPr lang="en-US" sz="3600"/>
              <a:t>Allowable Costs</a:t>
            </a:r>
          </a:p>
        </p:txBody>
      </p:sp>
      <p:sp>
        <p:nvSpPr>
          <p:cNvPr id="38914" name="Rectangle 3"/>
          <p:cNvSpPr>
            <a:spLocks noGrp="1" noChangeArrowheads="1"/>
          </p:cNvSpPr>
          <p:nvPr>
            <p:ph idx="10"/>
          </p:nvPr>
        </p:nvSpPr>
        <p:spPr/>
        <p:txBody>
          <a:bodyPr/>
          <a:lstStyle/>
          <a:p>
            <a:r>
              <a:rPr lang="en-US" sz="2400"/>
              <a:t>Payment for inpatient or outpatient CAH services is NOT subject to the following reasonable cost principles:</a:t>
            </a:r>
          </a:p>
          <a:p>
            <a:pPr lvl="1"/>
            <a:r>
              <a:rPr lang="en-US" sz="2200"/>
              <a:t>Lesser of cost or charges; and</a:t>
            </a:r>
          </a:p>
          <a:p>
            <a:pPr lvl="1"/>
            <a:r>
              <a:rPr lang="en-US" sz="2200"/>
              <a:t>Reasonable compensation equivalent limits.</a:t>
            </a:r>
          </a:p>
          <a:p>
            <a:r>
              <a:rPr lang="en-US" sz="2400"/>
              <a:t>In addition, payment to a CAH for inpatient services is not subject to ceilings on hospital inpatient operating costs or the preadmission payment window provisions applicable to hospitals paid under the Inpatient Prospective Payment System and Outpatient Prospective Payment System. </a:t>
            </a:r>
          </a:p>
        </p:txBody>
      </p:sp>
      <p:sp>
        <p:nvSpPr>
          <p:cNvPr id="38915" name="Slide Number Placeholder 3"/>
          <p:cNvSpPr>
            <a:spLocks noGrp="1"/>
          </p:cNvSpPr>
          <p:nvPr>
            <p:ph type="sldNum" sz="quarter" idx="4294967295"/>
          </p:nvPr>
        </p:nvSpPr>
        <p:spPr>
          <a:xfrm>
            <a:off x="7239000" y="5562600"/>
            <a:ext cx="1905000" cy="457200"/>
          </a:xfrm>
          <a:prstGeom prst="rect">
            <a:avLst/>
          </a:prstGeom>
          <a:noFill/>
        </p:spPr>
        <p:txBody>
          <a:bodyPr/>
          <a:lstStyle/>
          <a:p>
            <a:fld id="{51B09995-C6F1-4484-BD25-5642F6986C5D}" type="slidenum">
              <a:rPr lang="en-US" smtClean="0">
                <a:latin typeface="Times"/>
              </a:rPr>
              <a:pPr/>
              <a:t>11</a:t>
            </a:fld>
            <a:endParaRPr lang="en-US" dirty="0">
              <a:latin typeface="Time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ctrTitle"/>
          </p:nvPr>
        </p:nvSpPr>
        <p:spPr/>
        <p:txBody>
          <a:bodyPr/>
          <a:lstStyle/>
          <a:p>
            <a:r>
              <a:rPr lang="en-US" sz="3600" dirty="0"/>
              <a:t>Medicare Cost Report</a:t>
            </a:r>
          </a:p>
        </p:txBody>
      </p:sp>
      <p:sp>
        <p:nvSpPr>
          <p:cNvPr id="40962" name="Rectangle 3"/>
          <p:cNvSpPr>
            <a:spLocks noGrp="1" noChangeArrowheads="1"/>
          </p:cNvSpPr>
          <p:nvPr>
            <p:ph idx="10"/>
          </p:nvPr>
        </p:nvSpPr>
        <p:spPr/>
        <p:txBody>
          <a:bodyPr/>
          <a:lstStyle/>
          <a:p>
            <a:pPr>
              <a:lnSpc>
                <a:spcPct val="90000"/>
              </a:lnSpc>
            </a:pPr>
            <a:r>
              <a:rPr lang="en-US" dirty="0"/>
              <a:t>Financial Indicators in CAHMPAS</a:t>
            </a:r>
            <a:r>
              <a:rPr lang="en-US" i="1" dirty="0"/>
              <a:t> are </a:t>
            </a:r>
            <a:r>
              <a:rPr lang="en-US" dirty="0"/>
              <a:t>derived from data in the Medicare Cost Report, which is publicly available for every hospital receiving Medicare reimbursement</a:t>
            </a:r>
          </a:p>
          <a:p>
            <a:pPr lvl="1">
              <a:lnSpc>
                <a:spcPct val="90000"/>
              </a:lnSpc>
            </a:pPr>
            <a:r>
              <a:rPr lang="en-US" dirty="0"/>
              <a:t>Timing, data quality can be an issue</a:t>
            </a:r>
          </a:p>
          <a:p>
            <a:pPr>
              <a:lnSpc>
                <a:spcPct val="90000"/>
              </a:lnSpc>
            </a:pPr>
            <a:r>
              <a:rPr lang="en-US" dirty="0"/>
              <a:t>The Medicare Cost Report contains wealth of data on key variables such as total gross charges (list price), gross and net revenues, expenses, patient visits, payer mix (how many patients have Medicare, Medicaid)</a:t>
            </a:r>
          </a:p>
        </p:txBody>
      </p:sp>
      <p:sp>
        <p:nvSpPr>
          <p:cNvPr id="40963" name="Slide Number Placeholder 3"/>
          <p:cNvSpPr>
            <a:spLocks noGrp="1"/>
          </p:cNvSpPr>
          <p:nvPr>
            <p:ph type="sldNum" sz="quarter" idx="4294967295"/>
          </p:nvPr>
        </p:nvSpPr>
        <p:spPr>
          <a:xfrm>
            <a:off x="7239000" y="5562600"/>
            <a:ext cx="1905000" cy="457200"/>
          </a:xfrm>
          <a:prstGeom prst="rect">
            <a:avLst/>
          </a:prstGeom>
          <a:noFill/>
        </p:spPr>
        <p:txBody>
          <a:bodyPr/>
          <a:lstStyle/>
          <a:p>
            <a:fld id="{92E089BD-57FC-45A5-8FBE-020486C442AB}" type="slidenum">
              <a:rPr lang="en-US" smtClean="0">
                <a:latin typeface="Times"/>
              </a:rPr>
              <a:pPr/>
              <a:t>12</a:t>
            </a:fld>
            <a:endParaRPr lang="en-US" dirty="0">
              <a:latin typeface="Time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ctrTitle"/>
          </p:nvPr>
        </p:nvSpPr>
        <p:spPr/>
        <p:txBody>
          <a:bodyPr/>
          <a:lstStyle/>
          <a:p>
            <a:r>
              <a:rPr lang="en-US" sz="3600" dirty="0"/>
              <a:t>Medicare Cost Report</a:t>
            </a:r>
          </a:p>
        </p:txBody>
      </p:sp>
      <p:sp>
        <p:nvSpPr>
          <p:cNvPr id="43010" name="Rectangle 3"/>
          <p:cNvSpPr>
            <a:spLocks noGrp="1" noChangeArrowheads="1"/>
          </p:cNvSpPr>
          <p:nvPr>
            <p:ph idx="10"/>
          </p:nvPr>
        </p:nvSpPr>
        <p:spPr/>
        <p:txBody>
          <a:bodyPr/>
          <a:lstStyle/>
          <a:p>
            <a:pPr>
              <a:lnSpc>
                <a:spcPct val="90000"/>
              </a:lnSpc>
            </a:pPr>
            <a:r>
              <a:rPr lang="en-US" dirty="0"/>
              <a:t>The report is very long, several hundreds of pages, and may reach into the thousands with supporting documents. The report is divided into worksheets. The website below explains the various worksheets and what data go into each block.</a:t>
            </a:r>
          </a:p>
          <a:p>
            <a:pPr>
              <a:lnSpc>
                <a:spcPct val="90000"/>
              </a:lnSpc>
              <a:buFontTx/>
              <a:buNone/>
            </a:pPr>
            <a:endParaRPr lang="en-US" b="1" dirty="0"/>
          </a:p>
          <a:p>
            <a:pPr>
              <a:lnSpc>
                <a:spcPct val="90000"/>
              </a:lnSpc>
            </a:pPr>
            <a:r>
              <a:rPr lang="en-US" b="1" dirty="0">
                <a:hlinkClick r:id="rId3"/>
              </a:rPr>
              <a:t>http://www.costreportdata.com/worksheet_formats.html</a:t>
            </a:r>
            <a:endParaRPr lang="en-US" b="1" dirty="0"/>
          </a:p>
          <a:p>
            <a:pPr>
              <a:lnSpc>
                <a:spcPct val="90000"/>
              </a:lnSpc>
              <a:buFontTx/>
              <a:buNone/>
            </a:pPr>
            <a:r>
              <a:rPr lang="en-US" sz="3200" dirty="0"/>
              <a:t> </a:t>
            </a:r>
          </a:p>
        </p:txBody>
      </p:sp>
      <p:sp>
        <p:nvSpPr>
          <p:cNvPr id="43011" name="Slide Number Placeholder 3"/>
          <p:cNvSpPr>
            <a:spLocks noGrp="1"/>
          </p:cNvSpPr>
          <p:nvPr>
            <p:ph type="sldNum" sz="quarter" idx="4294967295"/>
          </p:nvPr>
        </p:nvSpPr>
        <p:spPr>
          <a:xfrm>
            <a:off x="7239000" y="5562600"/>
            <a:ext cx="1905000" cy="457200"/>
          </a:xfrm>
          <a:prstGeom prst="rect">
            <a:avLst/>
          </a:prstGeom>
          <a:noFill/>
        </p:spPr>
        <p:txBody>
          <a:bodyPr/>
          <a:lstStyle/>
          <a:p>
            <a:fld id="{06165E55-E720-4BA3-9CB1-973150AE9330}" type="slidenum">
              <a:rPr lang="en-US" smtClean="0">
                <a:latin typeface="Times"/>
              </a:rPr>
              <a:pPr/>
              <a:t>13</a:t>
            </a:fld>
            <a:endParaRPr lang="en-US" dirty="0">
              <a:latin typeface="Time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ctrTitle"/>
          </p:nvPr>
        </p:nvSpPr>
        <p:spPr/>
        <p:txBody>
          <a:bodyPr/>
          <a:lstStyle/>
          <a:p>
            <a:r>
              <a:rPr lang="en-US" sz="3600"/>
              <a:t>Interim Rate and Settlement Process</a:t>
            </a:r>
          </a:p>
        </p:txBody>
      </p:sp>
      <p:sp>
        <p:nvSpPr>
          <p:cNvPr id="45058" name="Rectangle 3"/>
          <p:cNvSpPr>
            <a:spLocks noGrp="1" noChangeArrowheads="1"/>
          </p:cNvSpPr>
          <p:nvPr>
            <p:ph idx="10"/>
          </p:nvPr>
        </p:nvSpPr>
        <p:spPr/>
        <p:txBody>
          <a:bodyPr/>
          <a:lstStyle/>
          <a:p>
            <a:pPr>
              <a:lnSpc>
                <a:spcPct val="90000"/>
              </a:lnSpc>
            </a:pPr>
            <a:r>
              <a:rPr lang="en-US" dirty="0"/>
              <a:t>A CAH’s initial payment rates are based on the last cost report filed as an acute care hospital</a:t>
            </a:r>
          </a:p>
          <a:p>
            <a:pPr>
              <a:lnSpc>
                <a:spcPct val="90000"/>
              </a:lnSpc>
            </a:pPr>
            <a:r>
              <a:rPr lang="en-US" dirty="0"/>
              <a:t>Any fluctuation between the interim rates set and paid throughout the year, and the actual costs for the year, is reflected in the end-of-year cost report settlement.</a:t>
            </a:r>
          </a:p>
          <a:p>
            <a:pPr>
              <a:lnSpc>
                <a:spcPct val="90000"/>
              </a:lnSpc>
            </a:pPr>
            <a:r>
              <a:rPr lang="en-US" dirty="0"/>
              <a:t>If Medicare paid too much, the CAH must repay some money to the program. If Medicare’s estimated payments are less than what the cost report says they should have been, the hospital will receive additional payment from Medicare.</a:t>
            </a:r>
          </a:p>
        </p:txBody>
      </p:sp>
      <p:sp>
        <p:nvSpPr>
          <p:cNvPr id="45059" name="Slide Number Placeholder 3"/>
          <p:cNvSpPr>
            <a:spLocks noGrp="1"/>
          </p:cNvSpPr>
          <p:nvPr>
            <p:ph type="sldNum" sz="quarter" idx="4294967295"/>
          </p:nvPr>
        </p:nvSpPr>
        <p:spPr>
          <a:xfrm>
            <a:off x="7239000" y="5562600"/>
            <a:ext cx="1905000" cy="457200"/>
          </a:xfrm>
          <a:prstGeom prst="rect">
            <a:avLst/>
          </a:prstGeom>
          <a:noFill/>
        </p:spPr>
        <p:txBody>
          <a:bodyPr/>
          <a:lstStyle/>
          <a:p>
            <a:fld id="{D6EE4A79-0206-4FD4-98F9-074DA39C669B}" type="slidenum">
              <a:rPr lang="en-US" smtClean="0">
                <a:latin typeface="Times"/>
              </a:rPr>
              <a:pPr/>
              <a:t>14</a:t>
            </a:fld>
            <a:endParaRPr lang="en-US" dirty="0">
              <a:latin typeface="Time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5923" y="2178938"/>
            <a:ext cx="8229600" cy="1402461"/>
          </a:xfrm>
        </p:spPr>
        <p:txBody>
          <a:bodyPr/>
          <a:lstStyle/>
          <a:p>
            <a:r>
              <a:rPr lang="en-US" dirty="0"/>
              <a:t>2. Overview of the Financial Indicators in CAHMPAS</a:t>
            </a:r>
            <a:br>
              <a:rPr lang="en-US" dirty="0"/>
            </a:br>
            <a:endParaRPr lang="en-US" dirty="0"/>
          </a:p>
        </p:txBody>
      </p:sp>
      <p:sp>
        <p:nvSpPr>
          <p:cNvPr id="47106" name="Slide Number Placeholder 3"/>
          <p:cNvSpPr>
            <a:spLocks noGrp="1"/>
          </p:cNvSpPr>
          <p:nvPr>
            <p:ph type="sldNum" sz="quarter" idx="12"/>
          </p:nvPr>
        </p:nvSpPr>
        <p:spPr>
          <a:xfrm>
            <a:off x="7315200" y="5638800"/>
            <a:ext cx="1828800" cy="365125"/>
          </a:xfrm>
          <a:noFill/>
        </p:spPr>
        <p:txBody>
          <a:bodyPr/>
          <a:lstStyle/>
          <a:p>
            <a:fld id="{0C516F8E-98BE-4146-B6DE-A7009C60E58D}" type="slidenum">
              <a:rPr lang="en-US" smtClean="0">
                <a:latin typeface="Times"/>
              </a:rPr>
              <a:pPr/>
              <a:t>15</a:t>
            </a:fld>
            <a:endParaRPr lang="en-US" dirty="0">
              <a:latin typeface="Time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ctrTitle"/>
          </p:nvPr>
        </p:nvSpPr>
        <p:spPr/>
        <p:txBody>
          <a:bodyPr lIns="92075" tIns="46038" rIns="92075" bIns="46038" anchor="ctr"/>
          <a:lstStyle/>
          <a:p>
            <a:pPr eaLnBrk="1" hangingPunct="1"/>
            <a:r>
              <a:rPr lang="en-US" sz="3600" dirty="0"/>
              <a:t>Purpose of Financial Indicators</a:t>
            </a:r>
          </a:p>
        </p:txBody>
      </p:sp>
      <p:sp>
        <p:nvSpPr>
          <p:cNvPr id="53249" name="Rectangle 2"/>
          <p:cNvSpPr>
            <a:spLocks noGrp="1" noChangeArrowheads="1"/>
          </p:cNvSpPr>
          <p:nvPr>
            <p:ph idx="10"/>
          </p:nvPr>
        </p:nvSpPr>
        <p:spPr/>
        <p:txBody>
          <a:bodyPr lIns="92075" tIns="46038" rIns="92075" bIns="46038"/>
          <a:lstStyle/>
          <a:p>
            <a:pPr eaLnBrk="1" hangingPunct="1">
              <a:lnSpc>
                <a:spcPct val="90000"/>
              </a:lnSpc>
              <a:spcBef>
                <a:spcPct val="35000"/>
              </a:spcBef>
            </a:pPr>
            <a:r>
              <a:rPr lang="en-US"/>
              <a:t>One of the most important characteristics of a CAH is its </a:t>
            </a:r>
            <a:r>
              <a:rPr lang="en-US" i="1"/>
              <a:t>financial performance and condition</a:t>
            </a:r>
            <a:endParaRPr lang="en-US"/>
          </a:p>
          <a:p>
            <a:pPr eaLnBrk="1" hangingPunct="1">
              <a:lnSpc>
                <a:spcPct val="90000"/>
              </a:lnSpc>
              <a:spcBef>
                <a:spcPct val="35000"/>
              </a:spcBef>
            </a:pPr>
            <a:r>
              <a:rPr lang="en-US"/>
              <a:t>We want to know whether a CAH has the financial capacity to meet its mission</a:t>
            </a:r>
          </a:p>
          <a:p>
            <a:pPr eaLnBrk="1" hangingPunct="1"/>
            <a:r>
              <a:rPr lang="en-US"/>
              <a:t>Financial indicators are single numbers that:</a:t>
            </a:r>
          </a:p>
          <a:p>
            <a:pPr lvl="1" eaLnBrk="1" hangingPunct="1">
              <a:lnSpc>
                <a:spcPct val="80000"/>
              </a:lnSpc>
            </a:pPr>
            <a:r>
              <a:rPr lang="en-US"/>
              <a:t>Have easily interpretable financial significance</a:t>
            </a:r>
          </a:p>
          <a:p>
            <a:pPr lvl="1" eaLnBrk="1" hangingPunct="1"/>
            <a:r>
              <a:rPr lang="en-US"/>
              <a:t>Facilitate comparisons</a:t>
            </a:r>
          </a:p>
          <a:p>
            <a:pPr eaLnBrk="1" hangingPunct="1">
              <a:lnSpc>
                <a:spcPct val="90000"/>
              </a:lnSpc>
              <a:spcBef>
                <a:spcPct val="35000"/>
              </a:spcBef>
            </a:pPr>
            <a:r>
              <a:rPr lang="en-US"/>
              <a:t>Results sometimes focus on financial </a:t>
            </a:r>
            <a:r>
              <a:rPr lang="en-US" i="1"/>
              <a:t>strengths</a:t>
            </a:r>
            <a:r>
              <a:rPr lang="en-US"/>
              <a:t> and </a:t>
            </a:r>
            <a:r>
              <a:rPr lang="en-US" i="1"/>
              <a:t>weaknesses</a:t>
            </a:r>
            <a:endParaRPr lang="en-US"/>
          </a:p>
        </p:txBody>
      </p:sp>
      <p:sp>
        <p:nvSpPr>
          <p:cNvPr id="53251" name="Slide Number Placeholder 4"/>
          <p:cNvSpPr>
            <a:spLocks noGrp="1"/>
          </p:cNvSpPr>
          <p:nvPr>
            <p:ph type="sldNum" sz="quarter" idx="4294967295"/>
          </p:nvPr>
        </p:nvSpPr>
        <p:spPr>
          <a:xfrm>
            <a:off x="7264730" y="5638800"/>
            <a:ext cx="1905000" cy="457200"/>
          </a:xfrm>
          <a:prstGeom prst="rect">
            <a:avLst/>
          </a:prstGeom>
          <a:noFill/>
        </p:spPr>
        <p:txBody>
          <a:bodyPr/>
          <a:lstStyle/>
          <a:p>
            <a:fld id="{D8364035-BAA2-43D9-A19B-153A87E0E32A}" type="slidenum">
              <a:rPr lang="en-US" smtClean="0">
                <a:latin typeface="Times"/>
              </a:rPr>
              <a:pPr/>
              <a:t>16</a:t>
            </a:fld>
            <a:endParaRPr lang="en-US" dirty="0">
              <a:latin typeface="Times"/>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ctrTitle"/>
          </p:nvPr>
        </p:nvSpPr>
        <p:spPr/>
        <p:txBody>
          <a:bodyPr lIns="92075" tIns="46038" rIns="92075" bIns="46038" anchor="ctr"/>
          <a:lstStyle/>
          <a:p>
            <a:pPr eaLnBrk="1" hangingPunct="1"/>
            <a:r>
              <a:rPr lang="en-US" sz="3600"/>
              <a:t>Interpreting Indicators</a:t>
            </a:r>
          </a:p>
        </p:txBody>
      </p:sp>
      <p:sp>
        <p:nvSpPr>
          <p:cNvPr id="55297" name="Rectangle 2"/>
          <p:cNvSpPr>
            <a:spLocks noGrp="1" noChangeArrowheads="1"/>
          </p:cNvSpPr>
          <p:nvPr>
            <p:ph idx="10"/>
          </p:nvPr>
        </p:nvSpPr>
        <p:spPr/>
        <p:txBody>
          <a:bodyPr lIns="92075" tIns="46038" rIns="92075" bIns="46038"/>
          <a:lstStyle/>
          <a:p>
            <a:pPr eaLnBrk="1" hangingPunct="1">
              <a:lnSpc>
                <a:spcPct val="90000"/>
              </a:lnSpc>
            </a:pPr>
            <a:r>
              <a:rPr lang="en-US" dirty="0"/>
              <a:t>A single indicator value has little meaning:</a:t>
            </a:r>
          </a:p>
          <a:p>
            <a:pPr lvl="1" eaLnBrk="1" hangingPunct="1">
              <a:lnSpc>
                <a:spcPct val="90000"/>
              </a:lnSpc>
            </a:pPr>
            <a:r>
              <a:rPr lang="en-US" dirty="0"/>
              <a:t>One point in time that may not be representative</a:t>
            </a:r>
          </a:p>
          <a:p>
            <a:pPr lvl="1" eaLnBrk="1" hangingPunct="1">
              <a:lnSpc>
                <a:spcPct val="90000"/>
              </a:lnSpc>
            </a:pPr>
            <a:r>
              <a:rPr lang="en-US" dirty="0"/>
              <a:t>Can’t tell if it is better or worse than other hospitals</a:t>
            </a:r>
          </a:p>
          <a:p>
            <a:pPr eaLnBrk="1" hangingPunct="1">
              <a:lnSpc>
                <a:spcPct val="90000"/>
              </a:lnSpc>
            </a:pPr>
            <a:r>
              <a:rPr lang="en-US" dirty="0"/>
              <a:t>Therefore, two techniques are commonly used to help interpret “the numbers”:</a:t>
            </a:r>
          </a:p>
          <a:p>
            <a:pPr lvl="1" eaLnBrk="1" hangingPunct="1">
              <a:lnSpc>
                <a:spcPct val="80000"/>
              </a:lnSpc>
            </a:pPr>
            <a:r>
              <a:rPr lang="en-US" dirty="0"/>
              <a:t>Trend (time series) analysis</a:t>
            </a:r>
          </a:p>
          <a:p>
            <a:pPr lvl="1" eaLnBrk="1" hangingPunct="1">
              <a:lnSpc>
                <a:spcPct val="90000"/>
              </a:lnSpc>
            </a:pPr>
            <a:r>
              <a:rPr lang="en-US" dirty="0"/>
              <a:t>Comparative (cross-sectional) analysis</a:t>
            </a:r>
          </a:p>
          <a:p>
            <a:pPr eaLnBrk="1" hangingPunct="1">
              <a:lnSpc>
                <a:spcPct val="90000"/>
              </a:lnSpc>
            </a:pPr>
            <a:r>
              <a:rPr lang="en-US" dirty="0"/>
              <a:t>Both techniques are used in </a:t>
            </a:r>
            <a:r>
              <a:rPr lang="en-US" i="1" dirty="0"/>
              <a:t>CAHMPAS</a:t>
            </a:r>
          </a:p>
        </p:txBody>
      </p:sp>
      <p:sp>
        <p:nvSpPr>
          <p:cNvPr id="55299" name="Slide Number Placeholder 4"/>
          <p:cNvSpPr>
            <a:spLocks noGrp="1"/>
          </p:cNvSpPr>
          <p:nvPr>
            <p:ph type="sldNum" sz="quarter" idx="4294967295"/>
          </p:nvPr>
        </p:nvSpPr>
        <p:spPr>
          <a:xfrm>
            <a:off x="7239000" y="5562600"/>
            <a:ext cx="1905000" cy="457200"/>
          </a:xfrm>
          <a:prstGeom prst="rect">
            <a:avLst/>
          </a:prstGeom>
          <a:noFill/>
        </p:spPr>
        <p:txBody>
          <a:bodyPr/>
          <a:lstStyle/>
          <a:p>
            <a:fld id="{4A106200-5909-435E-9F6F-E4EBF08CAF35}" type="slidenum">
              <a:rPr lang="en-US" smtClean="0">
                <a:latin typeface="Times"/>
              </a:rPr>
              <a:pPr/>
              <a:t>17</a:t>
            </a:fld>
            <a:endParaRPr lang="en-US" dirty="0">
              <a:latin typeface="Times"/>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ctrTitle"/>
          </p:nvPr>
        </p:nvSpPr>
        <p:spPr/>
        <p:txBody>
          <a:bodyPr/>
          <a:lstStyle/>
          <a:p>
            <a:pPr eaLnBrk="1" hangingPunct="1"/>
            <a:r>
              <a:rPr lang="en-US" sz="3600"/>
              <a:t>Financial Indicators</a:t>
            </a:r>
          </a:p>
        </p:txBody>
      </p:sp>
      <p:sp>
        <p:nvSpPr>
          <p:cNvPr id="57346" name="Rectangle 3"/>
          <p:cNvSpPr>
            <a:spLocks noGrp="1" noChangeArrowheads="1"/>
          </p:cNvSpPr>
          <p:nvPr>
            <p:ph idx="10"/>
          </p:nvPr>
        </p:nvSpPr>
        <p:spPr/>
        <p:txBody>
          <a:bodyPr/>
          <a:lstStyle/>
          <a:p>
            <a:pPr eaLnBrk="1" hangingPunct="1"/>
            <a:r>
              <a:rPr lang="en-US"/>
              <a:t>Help to identify:</a:t>
            </a:r>
          </a:p>
          <a:p>
            <a:pPr lvl="1" eaLnBrk="1" hangingPunct="1"/>
            <a:r>
              <a:rPr lang="en-US"/>
              <a:t>Questions to ask</a:t>
            </a:r>
          </a:p>
          <a:p>
            <a:pPr lvl="1" eaLnBrk="1" hangingPunct="1"/>
            <a:r>
              <a:rPr lang="en-US"/>
              <a:t>Issues to address</a:t>
            </a:r>
          </a:p>
          <a:p>
            <a:pPr lvl="1" eaLnBrk="1" hangingPunct="1"/>
            <a:r>
              <a:rPr lang="en-US"/>
              <a:t>Problems to solve</a:t>
            </a:r>
          </a:p>
          <a:p>
            <a:pPr eaLnBrk="1" hangingPunct="1"/>
            <a:r>
              <a:rPr lang="en-US"/>
              <a:t>Do not necessarily provide</a:t>
            </a:r>
          </a:p>
          <a:p>
            <a:pPr lvl="1" eaLnBrk="1" hangingPunct="1"/>
            <a:r>
              <a:rPr lang="en-US"/>
              <a:t>Answers</a:t>
            </a:r>
          </a:p>
          <a:p>
            <a:pPr lvl="1" eaLnBrk="1" hangingPunct="1"/>
            <a:r>
              <a:rPr lang="en-US"/>
              <a:t>Explanations</a:t>
            </a:r>
          </a:p>
          <a:p>
            <a:pPr lvl="1" eaLnBrk="1" hangingPunct="1"/>
            <a:r>
              <a:rPr lang="en-US"/>
              <a:t>Solutions</a:t>
            </a:r>
          </a:p>
        </p:txBody>
      </p:sp>
      <p:sp>
        <p:nvSpPr>
          <p:cNvPr id="57347" name="Slide Number Placeholder 4"/>
          <p:cNvSpPr>
            <a:spLocks noGrp="1"/>
          </p:cNvSpPr>
          <p:nvPr>
            <p:ph type="sldNum" sz="quarter" idx="4294967295"/>
          </p:nvPr>
        </p:nvSpPr>
        <p:spPr>
          <a:xfrm>
            <a:off x="7268688" y="5562600"/>
            <a:ext cx="1905000" cy="457200"/>
          </a:xfrm>
          <a:prstGeom prst="rect">
            <a:avLst/>
          </a:prstGeom>
          <a:noFill/>
        </p:spPr>
        <p:txBody>
          <a:bodyPr/>
          <a:lstStyle/>
          <a:p>
            <a:fld id="{F8B2A258-9C36-4A89-9329-4FED0877F0CC}" type="slidenum">
              <a:rPr lang="en-US" smtClean="0">
                <a:latin typeface="Times"/>
              </a:rPr>
              <a:pPr/>
              <a:t>18</a:t>
            </a:fld>
            <a:endParaRPr lang="en-US">
              <a:latin typeface="Time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ctrTitle"/>
          </p:nvPr>
        </p:nvSpPr>
        <p:spPr/>
        <p:txBody>
          <a:bodyPr/>
          <a:lstStyle/>
          <a:p>
            <a:pPr eaLnBrk="1" hangingPunct="1"/>
            <a:r>
              <a:rPr lang="en-US" sz="2800" dirty="0"/>
              <a:t>Evolution of CAHMPAS</a:t>
            </a:r>
          </a:p>
        </p:txBody>
      </p:sp>
      <p:sp>
        <p:nvSpPr>
          <p:cNvPr id="59394" name="Rectangle 3"/>
          <p:cNvSpPr>
            <a:spLocks noGrp="1" noChangeArrowheads="1"/>
          </p:cNvSpPr>
          <p:nvPr>
            <p:ph idx="10"/>
          </p:nvPr>
        </p:nvSpPr>
        <p:spPr/>
        <p:txBody>
          <a:bodyPr/>
          <a:lstStyle/>
          <a:p>
            <a:pPr eaLnBrk="1" hangingPunct="1">
              <a:lnSpc>
                <a:spcPct val="90000"/>
              </a:lnSpc>
            </a:pPr>
            <a:r>
              <a:rPr lang="en-US" dirty="0"/>
              <a:t>How to measure CAH performance</a:t>
            </a:r>
            <a:r>
              <a:rPr lang="en-US" baseline="30000" dirty="0"/>
              <a:t>1</a:t>
            </a:r>
            <a:endParaRPr lang="en-US" dirty="0"/>
          </a:p>
          <a:p>
            <a:pPr lvl="1" eaLnBrk="1" hangingPunct="1">
              <a:lnSpc>
                <a:spcPct val="90000"/>
              </a:lnSpc>
            </a:pPr>
            <a:r>
              <a:rPr lang="en-US" dirty="0"/>
              <a:t>Indicator selection principles, data quality and availability, and performance metrics</a:t>
            </a:r>
          </a:p>
          <a:p>
            <a:pPr eaLnBrk="1" hangingPunct="1">
              <a:lnSpc>
                <a:spcPct val="90000"/>
              </a:lnSpc>
            </a:pPr>
            <a:r>
              <a:rPr lang="en-US" dirty="0"/>
              <a:t>How to compare CAH performance</a:t>
            </a:r>
            <a:r>
              <a:rPr lang="en-US" baseline="30000" dirty="0"/>
              <a:t>2</a:t>
            </a:r>
            <a:endParaRPr lang="en-US" dirty="0"/>
          </a:p>
          <a:p>
            <a:pPr lvl="1" eaLnBrk="1" hangingPunct="1">
              <a:lnSpc>
                <a:spcPct val="90000"/>
              </a:lnSpc>
            </a:pPr>
            <a:r>
              <a:rPr lang="en-US" dirty="0"/>
              <a:t>Peer groups as a meaningful basis for performance comparisons</a:t>
            </a:r>
          </a:p>
          <a:p>
            <a:pPr eaLnBrk="1" hangingPunct="1">
              <a:lnSpc>
                <a:spcPct val="90000"/>
              </a:lnSpc>
            </a:pPr>
            <a:r>
              <a:rPr lang="en-US" dirty="0"/>
              <a:t>How to evaluate CAH performance</a:t>
            </a:r>
            <a:r>
              <a:rPr lang="en-US" baseline="30000" dirty="0"/>
              <a:t>3</a:t>
            </a:r>
            <a:endParaRPr lang="en-US" dirty="0"/>
          </a:p>
          <a:p>
            <a:pPr lvl="1" eaLnBrk="1" hangingPunct="1">
              <a:lnSpc>
                <a:spcPct val="90000"/>
              </a:lnSpc>
            </a:pPr>
            <a:r>
              <a:rPr lang="en-US" dirty="0"/>
              <a:t>Relative (medians) or absolute (</a:t>
            </a:r>
            <a:r>
              <a:rPr lang="en-US" i="1" dirty="0"/>
              <a:t>benchmarks</a:t>
            </a:r>
            <a:r>
              <a:rPr lang="en-US" dirty="0"/>
              <a:t>)  </a:t>
            </a:r>
          </a:p>
        </p:txBody>
      </p:sp>
      <p:sp>
        <p:nvSpPr>
          <p:cNvPr id="59399" name="Slide Number Placeholder 7"/>
          <p:cNvSpPr>
            <a:spLocks noGrp="1"/>
          </p:cNvSpPr>
          <p:nvPr>
            <p:ph type="sldNum" sz="quarter" idx="4294967295"/>
          </p:nvPr>
        </p:nvSpPr>
        <p:spPr>
          <a:xfrm>
            <a:off x="7239000" y="5670717"/>
            <a:ext cx="1905000" cy="457200"/>
          </a:xfrm>
          <a:prstGeom prst="rect">
            <a:avLst/>
          </a:prstGeom>
          <a:noFill/>
        </p:spPr>
        <p:txBody>
          <a:bodyPr/>
          <a:lstStyle/>
          <a:p>
            <a:fld id="{80F77BD6-005C-4A65-B2E0-E6C58DC802C6}" type="slidenum">
              <a:rPr lang="en-US" smtClean="0">
                <a:latin typeface="Times"/>
              </a:rPr>
              <a:pPr/>
              <a:t>19</a:t>
            </a:fld>
            <a:endParaRPr lang="en-US" dirty="0">
              <a:latin typeface="Times"/>
            </a:endParaRPr>
          </a:p>
        </p:txBody>
      </p:sp>
      <p:sp>
        <p:nvSpPr>
          <p:cNvPr id="59395" name="Text Box 4"/>
          <p:cNvSpPr txBox="1">
            <a:spLocks noChangeArrowheads="1"/>
          </p:cNvSpPr>
          <p:nvPr/>
        </p:nvSpPr>
        <p:spPr bwMode="auto">
          <a:xfrm>
            <a:off x="381000" y="5082921"/>
            <a:ext cx="8229601" cy="230832"/>
          </a:xfrm>
          <a:prstGeom prst="rect">
            <a:avLst/>
          </a:prstGeom>
          <a:noFill/>
          <a:ln w="9525">
            <a:noFill/>
            <a:miter lim="800000"/>
            <a:headEnd/>
            <a:tailEnd/>
          </a:ln>
        </p:spPr>
        <p:txBody>
          <a:bodyPr wrap="square">
            <a:spAutoFit/>
          </a:bodyPr>
          <a:lstStyle/>
          <a:p>
            <a:pPr eaLnBrk="0" hangingPunct="0"/>
            <a:r>
              <a:rPr lang="en-US" sz="900" dirty="0"/>
              <a:t>1. Pink GH, Holmes GM, </a:t>
            </a:r>
            <a:r>
              <a:rPr lang="en-US" sz="900" dirty="0" err="1"/>
              <a:t>D’Alpe</a:t>
            </a:r>
            <a:r>
              <a:rPr lang="en-US" sz="900" dirty="0"/>
              <a:t> C, McGee P, Strunk. L, </a:t>
            </a:r>
            <a:r>
              <a:rPr lang="en-US" sz="900" dirty="0" err="1"/>
              <a:t>Slifkin</a:t>
            </a:r>
            <a:r>
              <a:rPr lang="en-US" sz="900" dirty="0"/>
              <a:t> RT. Financial Indicators for Critical Access Hospitals. </a:t>
            </a:r>
            <a:r>
              <a:rPr lang="en-US" sz="900" i="1" dirty="0"/>
              <a:t>Journal of Rural Health </a:t>
            </a:r>
            <a:r>
              <a:rPr lang="en-US" sz="900" dirty="0"/>
              <a:t>22(3):229-236, Summer 2006</a:t>
            </a:r>
          </a:p>
        </p:txBody>
      </p:sp>
      <p:sp>
        <p:nvSpPr>
          <p:cNvPr id="59396" name="Text Box 5"/>
          <p:cNvSpPr txBox="1">
            <a:spLocks noChangeArrowheads="1"/>
          </p:cNvSpPr>
          <p:nvPr/>
        </p:nvSpPr>
        <p:spPr bwMode="auto">
          <a:xfrm>
            <a:off x="381000" y="5277986"/>
            <a:ext cx="8308685" cy="230832"/>
          </a:xfrm>
          <a:prstGeom prst="rect">
            <a:avLst/>
          </a:prstGeom>
          <a:noFill/>
          <a:ln w="9525">
            <a:noFill/>
            <a:miter lim="800000"/>
            <a:headEnd/>
            <a:tailEnd/>
          </a:ln>
        </p:spPr>
        <p:txBody>
          <a:bodyPr wrap="none">
            <a:spAutoFit/>
          </a:bodyPr>
          <a:lstStyle/>
          <a:p>
            <a:pPr eaLnBrk="0" hangingPunct="0"/>
            <a:r>
              <a:rPr lang="en-US" sz="900" dirty="0"/>
              <a:t>2. Pink GH, Holmes GM, Thompson RE, </a:t>
            </a:r>
            <a:r>
              <a:rPr lang="en-US" sz="900" dirty="0" err="1"/>
              <a:t>Slifkin</a:t>
            </a:r>
            <a:r>
              <a:rPr lang="en-US" sz="900" dirty="0"/>
              <a:t> RT. Variations in Financial Performance Among Critical Access Hospitals. </a:t>
            </a:r>
            <a:r>
              <a:rPr lang="en-US" sz="900" i="1" dirty="0"/>
              <a:t>Journal of Rural Health</a:t>
            </a:r>
            <a:r>
              <a:rPr lang="en-US" sz="900" dirty="0"/>
              <a:t> 23(4), 299-305, Fall 2007</a:t>
            </a:r>
          </a:p>
        </p:txBody>
      </p:sp>
      <p:sp>
        <p:nvSpPr>
          <p:cNvPr id="59397" name="Text Box 7"/>
          <p:cNvSpPr txBox="1">
            <a:spLocks noChangeArrowheads="1"/>
          </p:cNvSpPr>
          <p:nvPr/>
        </p:nvSpPr>
        <p:spPr bwMode="auto">
          <a:xfrm>
            <a:off x="381000" y="5487040"/>
            <a:ext cx="8254341" cy="230832"/>
          </a:xfrm>
          <a:prstGeom prst="rect">
            <a:avLst/>
          </a:prstGeom>
          <a:noFill/>
          <a:ln w="9525">
            <a:noFill/>
            <a:miter lim="800000"/>
            <a:headEnd/>
            <a:tailEnd/>
          </a:ln>
        </p:spPr>
        <p:txBody>
          <a:bodyPr wrap="square">
            <a:spAutoFit/>
          </a:bodyPr>
          <a:lstStyle/>
          <a:p>
            <a:pPr eaLnBrk="0" hangingPunct="0"/>
            <a:r>
              <a:rPr lang="en-US" sz="900" dirty="0"/>
              <a:t>3. Pink GH, Holmes GM, </a:t>
            </a:r>
            <a:r>
              <a:rPr lang="en-US" sz="900" dirty="0" err="1"/>
              <a:t>Slifkin</a:t>
            </a:r>
            <a:r>
              <a:rPr lang="en-US" sz="900" dirty="0"/>
              <a:t> RT, Thompson RE. Developing Financial Benchmarks for Critical Access </a:t>
            </a:r>
            <a:r>
              <a:rPr lang="en-US" sz="900" dirty="0" err="1"/>
              <a:t>Hospitals,</a:t>
            </a:r>
            <a:r>
              <a:rPr lang="en-US" sz="900" i="1" dirty="0" err="1"/>
              <a:t>Health</a:t>
            </a:r>
            <a:r>
              <a:rPr lang="en-US" sz="900" i="1" dirty="0"/>
              <a:t> Care Financing Review </a:t>
            </a:r>
            <a:r>
              <a:rPr lang="en-US" sz="900" dirty="0"/>
              <a:t>30(3), Spring 2009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ctrTitle"/>
          </p:nvPr>
        </p:nvSpPr>
        <p:spPr/>
        <p:txBody>
          <a:bodyPr/>
          <a:lstStyle/>
          <a:p>
            <a:pPr eaLnBrk="1" hangingPunct="1"/>
            <a:r>
              <a:rPr lang="en-US" sz="3600"/>
              <a:t>Purpose</a:t>
            </a:r>
          </a:p>
        </p:txBody>
      </p:sp>
      <p:sp>
        <p:nvSpPr>
          <p:cNvPr id="20482" name="Slide Number Placeholder 4"/>
          <p:cNvSpPr>
            <a:spLocks noGrp="1"/>
          </p:cNvSpPr>
          <p:nvPr>
            <p:ph type="sldNum" sz="quarter" idx="4294967295"/>
          </p:nvPr>
        </p:nvSpPr>
        <p:spPr>
          <a:xfrm>
            <a:off x="7239000" y="5638800"/>
            <a:ext cx="1905000" cy="457200"/>
          </a:xfrm>
          <a:prstGeom prst="rect">
            <a:avLst/>
          </a:prstGeom>
          <a:noFill/>
        </p:spPr>
        <p:txBody>
          <a:bodyPr/>
          <a:lstStyle/>
          <a:p>
            <a:fld id="{B3B45055-4D61-4ED3-92E7-F29B4F02CC0A}" type="slidenum">
              <a:rPr lang="en-US" smtClean="0">
                <a:latin typeface="Times"/>
              </a:rPr>
              <a:pPr/>
              <a:t>2</a:t>
            </a:fld>
            <a:endParaRPr lang="en-US" dirty="0">
              <a:latin typeface="Times"/>
            </a:endParaRPr>
          </a:p>
        </p:txBody>
      </p:sp>
      <p:sp>
        <p:nvSpPr>
          <p:cNvPr id="6" name="Rectangle 3"/>
          <p:cNvSpPr txBox="1">
            <a:spLocks noChangeArrowheads="1"/>
          </p:cNvSpPr>
          <p:nvPr/>
        </p:nvSpPr>
        <p:spPr bwMode="auto">
          <a:xfrm>
            <a:off x="381000" y="1219200"/>
            <a:ext cx="8001000" cy="45720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sz="2800" kern="0" dirty="0">
                <a:latin typeface="+mn-lt"/>
              </a:rPr>
              <a:t>To highlight the financial indicators in CAHMPAS</a:t>
            </a:r>
          </a:p>
          <a:p>
            <a:pPr marL="342900" indent="-342900" eaLnBrk="0" hangingPunct="0">
              <a:spcBef>
                <a:spcPct val="20000"/>
              </a:spcBef>
              <a:buFontTx/>
              <a:buChar char="•"/>
              <a:defRPr/>
            </a:pPr>
            <a:r>
              <a:rPr lang="en-US" sz="2800" kern="0" dirty="0">
                <a:latin typeface="+mn-lt"/>
              </a:rPr>
              <a:t>To describe how Flex Coordinators can use the </a:t>
            </a:r>
            <a:r>
              <a:rPr lang="en-US" sz="2800" kern="0" dirty="0">
                <a:solidFill>
                  <a:srgbClr val="003768"/>
                </a:solidFill>
                <a:latin typeface="+mn-lt"/>
              </a:rPr>
              <a:t>information</a:t>
            </a:r>
            <a:r>
              <a:rPr lang="en-US" sz="2800" kern="0" dirty="0">
                <a:latin typeface="+mn-lt"/>
              </a:rPr>
              <a:t> to assess the financial performance and condition of CAHs in their state</a:t>
            </a:r>
          </a:p>
          <a:p>
            <a:pPr marL="342900" indent="-342900" eaLnBrk="0" hangingPunct="0">
              <a:spcBef>
                <a:spcPct val="20000"/>
              </a:spcBef>
              <a:buFontTx/>
              <a:buChar char="•"/>
              <a:defRPr/>
            </a:pPr>
            <a:r>
              <a:rPr lang="en-US" sz="2800" kern="0" dirty="0">
                <a:latin typeface="+mn-lt"/>
              </a:rPr>
              <a:t>To illustrate how to identify financial strengths and weaknesses for the design of interventions and targeting of Flex funds by Flex Coordinators</a:t>
            </a:r>
          </a:p>
          <a:p>
            <a:pPr marL="342900" indent="-342900" eaLnBrk="0" hangingPunct="0">
              <a:spcBef>
                <a:spcPct val="20000"/>
              </a:spcBef>
              <a:defRPr/>
            </a:pPr>
            <a:endParaRPr lang="en-US" sz="2800" kern="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ctrTitle"/>
          </p:nvPr>
        </p:nvSpPr>
        <p:spPr>
          <a:xfrm>
            <a:off x="1080654" y="170996"/>
            <a:ext cx="7758546" cy="992785"/>
          </a:xfrm>
        </p:spPr>
        <p:txBody>
          <a:bodyPr/>
          <a:lstStyle/>
          <a:p>
            <a:pPr eaLnBrk="1" hangingPunct="1"/>
            <a:r>
              <a:rPr lang="en-US" sz="3200" dirty="0"/>
              <a:t>Objectives of the Financial Indicators in CAHMPAS</a:t>
            </a:r>
            <a:r>
              <a:rPr lang="en-US" sz="2800" dirty="0"/>
              <a:t> </a:t>
            </a:r>
          </a:p>
        </p:txBody>
      </p:sp>
      <p:sp>
        <p:nvSpPr>
          <p:cNvPr id="61442" name="Rectangle 3"/>
          <p:cNvSpPr>
            <a:spLocks noGrp="1" noChangeArrowheads="1"/>
          </p:cNvSpPr>
          <p:nvPr>
            <p:ph idx="10"/>
          </p:nvPr>
        </p:nvSpPr>
        <p:spPr>
          <a:xfrm>
            <a:off x="334416" y="1524000"/>
            <a:ext cx="8229600" cy="4733700"/>
          </a:xfrm>
        </p:spPr>
        <p:txBody>
          <a:bodyPr/>
          <a:lstStyle/>
          <a:p>
            <a:pPr eaLnBrk="1" hangingPunct="1"/>
            <a:r>
              <a:rPr lang="en-US" dirty="0"/>
              <a:t>To select and construct a set of financial performance measures that are relevant to CAHs</a:t>
            </a:r>
          </a:p>
          <a:p>
            <a:pPr eaLnBrk="1" hangingPunct="1"/>
            <a:r>
              <a:rPr lang="en-US" dirty="0"/>
              <a:t>To provide comparative information that CAH boards and administrators can use to improve financial performance</a:t>
            </a:r>
          </a:p>
          <a:p>
            <a:pPr eaLnBrk="1" hangingPunct="1"/>
            <a:r>
              <a:rPr lang="en-US" dirty="0"/>
              <a:t>To improve the quality of Medicare Cost Report data reported by CAHs (our goal)</a:t>
            </a:r>
          </a:p>
          <a:p>
            <a:pPr eaLnBrk="1" hangingPunct="1"/>
            <a:endParaRPr lang="en-US" dirty="0"/>
          </a:p>
        </p:txBody>
      </p:sp>
      <p:sp>
        <p:nvSpPr>
          <p:cNvPr id="61443" name="Slide Number Placeholder 4"/>
          <p:cNvSpPr>
            <a:spLocks noGrp="1"/>
          </p:cNvSpPr>
          <p:nvPr>
            <p:ph type="sldNum" sz="quarter" idx="4294967295"/>
          </p:nvPr>
        </p:nvSpPr>
        <p:spPr>
          <a:xfrm>
            <a:off x="7239000" y="5638800"/>
            <a:ext cx="1905000" cy="457200"/>
          </a:xfrm>
          <a:prstGeom prst="rect">
            <a:avLst/>
          </a:prstGeom>
          <a:noFill/>
        </p:spPr>
        <p:txBody>
          <a:bodyPr/>
          <a:lstStyle/>
          <a:p>
            <a:fld id="{C19D34DB-3496-4175-BCA7-CF14DD60D41F}" type="slidenum">
              <a:rPr lang="en-US" smtClean="0">
                <a:latin typeface="Times"/>
              </a:rPr>
              <a:pPr/>
              <a:t>20</a:t>
            </a:fld>
            <a:endParaRPr lang="en-US" dirty="0">
              <a:latin typeface="Time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ctrTitle"/>
          </p:nvPr>
        </p:nvSpPr>
        <p:spPr/>
        <p:txBody>
          <a:bodyPr/>
          <a:lstStyle/>
          <a:p>
            <a:pPr eaLnBrk="1" hangingPunct="1"/>
            <a:r>
              <a:rPr lang="en-US" sz="3200" dirty="0"/>
              <a:t>Financial Ratios in CAHMPAS</a:t>
            </a:r>
          </a:p>
        </p:txBody>
      </p:sp>
      <p:sp>
        <p:nvSpPr>
          <p:cNvPr id="67586" name="Rectangle 3"/>
          <p:cNvSpPr>
            <a:spLocks noGrp="1" noChangeArrowheads="1"/>
          </p:cNvSpPr>
          <p:nvPr>
            <p:ph idx="10"/>
          </p:nvPr>
        </p:nvSpPr>
        <p:spPr/>
        <p:txBody>
          <a:bodyPr/>
          <a:lstStyle/>
          <a:p>
            <a:pPr eaLnBrk="1" hangingPunct="1"/>
            <a:r>
              <a:rPr lang="en-US" i="1" dirty="0"/>
              <a:t>Profitability</a:t>
            </a:r>
            <a:r>
              <a:rPr lang="en-US" dirty="0"/>
              <a:t> indicators measure the ability to replace buildings and equipment, meet increases in service demands, and compensate investors</a:t>
            </a:r>
          </a:p>
          <a:p>
            <a:pPr lvl="1" eaLnBrk="1" hangingPunct="1"/>
            <a:r>
              <a:rPr lang="en-US" dirty="0"/>
              <a:t>Total margin, cash flow margin, return on equity</a:t>
            </a:r>
          </a:p>
          <a:p>
            <a:pPr eaLnBrk="1" hangingPunct="1"/>
            <a:r>
              <a:rPr lang="en-US" i="1" dirty="0"/>
              <a:t>Liquidity</a:t>
            </a:r>
            <a:r>
              <a:rPr lang="en-US" dirty="0"/>
              <a:t> indicators measure the ability to pay bills in a timely manner</a:t>
            </a:r>
          </a:p>
          <a:p>
            <a:pPr lvl="1" eaLnBrk="1" hangingPunct="1"/>
            <a:r>
              <a:rPr lang="en-US" dirty="0"/>
              <a:t>Current ratio, days cash on hand, days in net accounts receivable, days in gross accounts receivable</a:t>
            </a:r>
          </a:p>
        </p:txBody>
      </p:sp>
      <p:sp>
        <p:nvSpPr>
          <p:cNvPr id="67587" name="Slide Number Placeholder 4"/>
          <p:cNvSpPr>
            <a:spLocks noGrp="1"/>
          </p:cNvSpPr>
          <p:nvPr>
            <p:ph type="sldNum" sz="quarter" idx="4294967295"/>
          </p:nvPr>
        </p:nvSpPr>
        <p:spPr>
          <a:xfrm>
            <a:off x="7239000" y="5638800"/>
            <a:ext cx="1905000" cy="457200"/>
          </a:xfrm>
          <a:prstGeom prst="rect">
            <a:avLst/>
          </a:prstGeom>
          <a:noFill/>
        </p:spPr>
        <p:txBody>
          <a:bodyPr/>
          <a:lstStyle/>
          <a:p>
            <a:fld id="{88D00D99-07BD-43DE-A1D0-BB45DEEDFFA5}" type="slidenum">
              <a:rPr lang="en-US" smtClean="0">
                <a:latin typeface="Times"/>
              </a:rPr>
              <a:pPr/>
              <a:t>21</a:t>
            </a:fld>
            <a:endParaRPr lang="en-US" dirty="0">
              <a:latin typeface="Time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ctrTitle"/>
          </p:nvPr>
        </p:nvSpPr>
        <p:spPr/>
        <p:txBody>
          <a:bodyPr/>
          <a:lstStyle/>
          <a:p>
            <a:pPr eaLnBrk="1" hangingPunct="1"/>
            <a:r>
              <a:rPr lang="en-US" sz="3200" dirty="0"/>
              <a:t>Financial Ratios in CAHMPAS</a:t>
            </a:r>
          </a:p>
        </p:txBody>
      </p:sp>
      <p:sp>
        <p:nvSpPr>
          <p:cNvPr id="17412" name="Rectangle 3"/>
          <p:cNvSpPr>
            <a:spLocks noGrp="1" noChangeArrowheads="1"/>
          </p:cNvSpPr>
          <p:nvPr>
            <p:ph idx="10"/>
          </p:nvPr>
        </p:nvSpPr>
        <p:spPr/>
        <p:txBody>
          <a:bodyPr/>
          <a:lstStyle/>
          <a:p>
            <a:pPr eaLnBrk="1" hangingPunct="1">
              <a:lnSpc>
                <a:spcPct val="90000"/>
              </a:lnSpc>
            </a:pPr>
            <a:r>
              <a:rPr lang="en-US" i="1" dirty="0"/>
              <a:t>Capital structure</a:t>
            </a:r>
            <a:r>
              <a:rPr lang="en-US" dirty="0"/>
              <a:t> indicators measure the extent of debt and equity financing</a:t>
            </a:r>
          </a:p>
          <a:p>
            <a:pPr lvl="1" eaLnBrk="1" hangingPunct="1">
              <a:lnSpc>
                <a:spcPct val="90000"/>
              </a:lnSpc>
            </a:pPr>
            <a:r>
              <a:rPr lang="en-US" dirty="0"/>
              <a:t>Equity financing, debt service coverage, long-term debt to capitalization</a:t>
            </a:r>
          </a:p>
          <a:p>
            <a:pPr eaLnBrk="1" hangingPunct="1">
              <a:lnSpc>
                <a:spcPct val="90000"/>
              </a:lnSpc>
            </a:pPr>
            <a:endParaRPr lang="en-US" i="1" dirty="0">
              <a:highlight>
                <a:srgbClr val="FFFF00"/>
              </a:highlight>
            </a:endParaRPr>
          </a:p>
          <a:p>
            <a:pPr>
              <a:lnSpc>
                <a:spcPct val="90000"/>
              </a:lnSpc>
            </a:pPr>
            <a:r>
              <a:rPr lang="en-US" i="1" dirty="0"/>
              <a:t>Outpatient indicators </a:t>
            </a:r>
            <a:r>
              <a:rPr lang="en-US" dirty="0"/>
              <a:t>measure the amount of revenues and expenses that are from outpatient services</a:t>
            </a:r>
          </a:p>
          <a:p>
            <a:pPr lvl="1">
              <a:lnSpc>
                <a:spcPct val="90000"/>
              </a:lnSpc>
            </a:pPr>
            <a:r>
              <a:rPr lang="en-US" dirty="0"/>
              <a:t>Outpatient Revenue to Total Revenue, Hospital Medicare Outpatient Payer Mix, Hospital Medicare Outpatient Cost to Charge</a:t>
            </a:r>
          </a:p>
        </p:txBody>
      </p:sp>
      <p:sp>
        <p:nvSpPr>
          <p:cNvPr id="17410" name="Slide Number Placeholder 5"/>
          <p:cNvSpPr>
            <a:spLocks noGrp="1"/>
          </p:cNvSpPr>
          <p:nvPr>
            <p:ph type="sldNum" sz="quarter" idx="4294967295"/>
          </p:nvPr>
        </p:nvSpPr>
        <p:spPr>
          <a:xfrm>
            <a:off x="7202557" y="5638800"/>
            <a:ext cx="1905000" cy="457200"/>
          </a:xfrm>
          <a:prstGeom prst="rect">
            <a:avLst/>
          </a:prstGeom>
          <a:noFill/>
        </p:spPr>
        <p:txBody>
          <a:bodyPr/>
          <a:lstStyle/>
          <a:p>
            <a:fld id="{F71B9A3C-0185-4653-9226-83ABE1EF4EC1}" type="slidenum">
              <a:rPr lang="en-US" smtClean="0"/>
              <a:pPr/>
              <a:t>22</a:t>
            </a:fld>
            <a:endParaRPr lang="en-US" dirty="0"/>
          </a:p>
        </p:txBody>
      </p:sp>
    </p:spTree>
    <p:extLst>
      <p:ext uri="{BB962C8B-B14F-4D97-AF65-F5344CB8AC3E}">
        <p14:creationId xmlns:p14="http://schemas.microsoft.com/office/powerpoint/2010/main" val="2450925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ctrTitle"/>
          </p:nvPr>
        </p:nvSpPr>
        <p:spPr/>
        <p:txBody>
          <a:bodyPr/>
          <a:lstStyle/>
          <a:p>
            <a:pPr eaLnBrk="1" hangingPunct="1"/>
            <a:r>
              <a:rPr lang="en-US" sz="3200" dirty="0"/>
              <a:t>Financial Ratios in CAHMPAS</a:t>
            </a:r>
          </a:p>
        </p:txBody>
      </p:sp>
      <p:sp>
        <p:nvSpPr>
          <p:cNvPr id="18436" name="Rectangle 3"/>
          <p:cNvSpPr>
            <a:spLocks noGrp="1" noChangeArrowheads="1"/>
          </p:cNvSpPr>
          <p:nvPr>
            <p:ph idx="10"/>
          </p:nvPr>
        </p:nvSpPr>
        <p:spPr/>
        <p:txBody>
          <a:bodyPr/>
          <a:lstStyle/>
          <a:p>
            <a:pPr eaLnBrk="1" hangingPunct="1"/>
            <a:r>
              <a:rPr lang="en-US" i="1" dirty="0"/>
              <a:t>Inpatient </a:t>
            </a:r>
            <a:r>
              <a:rPr lang="en-US" dirty="0"/>
              <a:t>indicators measure the amount of revenues, expenses, and utilization that are from inpatient services</a:t>
            </a:r>
          </a:p>
          <a:p>
            <a:pPr lvl="1"/>
            <a:r>
              <a:rPr lang="en-US" dirty="0"/>
              <a:t>Medicare Inpatient Payer Mix, Medicare Inpatient Cost per Day, Average Daily Census Acute, Average Daily Census Swing-SNF</a:t>
            </a:r>
          </a:p>
          <a:p>
            <a:pPr eaLnBrk="1" hangingPunct="1"/>
            <a:r>
              <a:rPr lang="en-US" i="1" dirty="0"/>
              <a:t>Growth </a:t>
            </a:r>
            <a:r>
              <a:rPr lang="en-US" dirty="0"/>
              <a:t>indicators measure the amount of growth in operating revenue and expenses for 1 and 3 years</a:t>
            </a:r>
          </a:p>
          <a:p>
            <a:pPr lvl="1" eaLnBrk="1" hangingPunct="1"/>
            <a:r>
              <a:rPr lang="en-US" dirty="0"/>
              <a:t>1-Year Change in Operating Revenue, 3-Year Change in Operating Revenue, 1-Year Change in Operating Expense, 3-Year Change in Operating Expense</a:t>
            </a:r>
          </a:p>
        </p:txBody>
      </p:sp>
      <p:sp>
        <p:nvSpPr>
          <p:cNvPr id="18434" name="Slide Number Placeholder 5"/>
          <p:cNvSpPr>
            <a:spLocks noGrp="1"/>
          </p:cNvSpPr>
          <p:nvPr>
            <p:ph type="sldNum" sz="quarter" idx="4294967295"/>
          </p:nvPr>
        </p:nvSpPr>
        <p:spPr>
          <a:xfrm>
            <a:off x="7239000" y="6248400"/>
            <a:ext cx="1905000" cy="457200"/>
          </a:xfrm>
          <a:prstGeom prst="rect">
            <a:avLst/>
          </a:prstGeom>
          <a:noFill/>
        </p:spPr>
        <p:txBody>
          <a:bodyPr/>
          <a:lstStyle/>
          <a:p>
            <a:fld id="{F3478BA4-D98A-4C07-AEF2-4A08B34BACBD}" type="slidenum">
              <a:rPr lang="en-US" smtClean="0"/>
              <a:pPr/>
              <a:t>23</a:t>
            </a:fld>
            <a:endParaRPr lang="en-US"/>
          </a:p>
        </p:txBody>
      </p:sp>
    </p:spTree>
    <p:extLst>
      <p:ext uri="{BB962C8B-B14F-4D97-AF65-F5344CB8AC3E}">
        <p14:creationId xmlns:p14="http://schemas.microsoft.com/office/powerpoint/2010/main" val="832173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FFF1BDF-660B-F34C-8F96-9DDBCFA0AA9E}"/>
              </a:ext>
            </a:extLst>
          </p:cNvPr>
          <p:cNvSpPr>
            <a:spLocks noGrp="1" noChangeArrowheads="1"/>
          </p:cNvSpPr>
          <p:nvPr>
            <p:ph type="ctrTitle"/>
          </p:nvPr>
        </p:nvSpPr>
        <p:spPr>
          <a:xfrm>
            <a:off x="0" y="228600"/>
            <a:ext cx="7555675" cy="992785"/>
          </a:xfrm>
        </p:spPr>
        <p:txBody>
          <a:bodyPr/>
          <a:lstStyle/>
          <a:p>
            <a:pPr eaLnBrk="1" hangingPunct="1"/>
            <a:r>
              <a:rPr lang="en-US" sz="3200" b="1" dirty="0"/>
              <a:t>Financial Ratios in CAHMPAS</a:t>
            </a:r>
          </a:p>
        </p:txBody>
      </p:sp>
      <p:sp>
        <p:nvSpPr>
          <p:cNvPr id="6" name="Rectangle 3">
            <a:extLst>
              <a:ext uri="{FF2B5EF4-FFF2-40B4-BE49-F238E27FC236}">
                <a16:creationId xmlns:a16="http://schemas.microsoft.com/office/drawing/2014/main" id="{04095E1A-5E3C-9341-A119-273FEB3663AF}"/>
              </a:ext>
            </a:extLst>
          </p:cNvPr>
          <p:cNvSpPr txBox="1">
            <a:spLocks noChangeArrowheads="1"/>
          </p:cNvSpPr>
          <p:nvPr/>
        </p:nvSpPr>
        <p:spPr>
          <a:xfrm>
            <a:off x="457200" y="1524000"/>
            <a:ext cx="8229600" cy="411945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pPr>
            <a:r>
              <a:rPr lang="en-US" sz="2000" i="1" dirty="0"/>
              <a:t>Labor </a:t>
            </a:r>
            <a:r>
              <a:rPr lang="en-US" sz="2000" dirty="0"/>
              <a:t>indicators measure workforce metrics </a:t>
            </a:r>
          </a:p>
          <a:p>
            <a:pPr lvl="1" fontAlgn="auto">
              <a:spcAft>
                <a:spcPts val="0"/>
              </a:spcAft>
            </a:pPr>
            <a:r>
              <a:rPr lang="en-US" sz="2000" dirty="0"/>
              <a:t>FTE per Adjusted Occupied Bed, Average Salary per FTE, Salary to Net Patient Revenue</a:t>
            </a:r>
          </a:p>
          <a:p>
            <a:pPr fontAlgn="auto">
              <a:spcAft>
                <a:spcPts val="0"/>
              </a:spcAft>
            </a:pPr>
            <a:r>
              <a:rPr lang="en-US" sz="2000" i="1" dirty="0"/>
              <a:t>Other </a:t>
            </a:r>
            <a:r>
              <a:rPr lang="en-US" sz="2000" dirty="0"/>
              <a:t>indicators measure additional metrics not classified by the other domains</a:t>
            </a:r>
          </a:p>
          <a:p>
            <a:pPr lvl="1" fontAlgn="auto">
              <a:spcAft>
                <a:spcPts val="0"/>
              </a:spcAft>
            </a:pPr>
            <a:r>
              <a:rPr lang="en-US" sz="2000" dirty="0"/>
              <a:t>Average Age of Plant, Patient Deductions, Medicaid Payer Mix, Uncompensated Care, Reinvestment</a:t>
            </a:r>
          </a:p>
        </p:txBody>
      </p:sp>
    </p:spTree>
    <p:extLst>
      <p:ext uri="{BB962C8B-B14F-4D97-AF65-F5344CB8AC3E}">
        <p14:creationId xmlns:p14="http://schemas.microsoft.com/office/powerpoint/2010/main" val="4261860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78938"/>
            <a:ext cx="8686800" cy="1402461"/>
          </a:xfrm>
        </p:spPr>
        <p:txBody>
          <a:bodyPr/>
          <a:lstStyle/>
          <a:p>
            <a:r>
              <a:rPr lang="en-US" dirty="0"/>
              <a:t>3. How to measure CAH financial </a:t>
            </a:r>
            <a:br>
              <a:rPr lang="en-US" dirty="0"/>
            </a:br>
            <a:r>
              <a:rPr lang="en-US" dirty="0"/>
              <a:t>performance using the indicators</a:t>
            </a:r>
          </a:p>
        </p:txBody>
      </p:sp>
      <p:sp>
        <p:nvSpPr>
          <p:cNvPr id="73731" name="Slide Number Placeholder 4"/>
          <p:cNvSpPr>
            <a:spLocks noGrp="1"/>
          </p:cNvSpPr>
          <p:nvPr>
            <p:ph type="sldNum" sz="quarter" idx="12"/>
          </p:nvPr>
        </p:nvSpPr>
        <p:spPr>
          <a:xfrm>
            <a:off x="7162800" y="5709590"/>
            <a:ext cx="1966356" cy="365125"/>
          </a:xfrm>
          <a:noFill/>
        </p:spPr>
        <p:txBody>
          <a:bodyPr/>
          <a:lstStyle/>
          <a:p>
            <a:pPr algn="ctr"/>
            <a:r>
              <a:rPr lang="en-US" dirty="0">
                <a:latin typeface="Times"/>
              </a:rPr>
              <a:t>        </a:t>
            </a:r>
            <a:fld id="{DBD6A08C-5252-4EFC-B244-EB6BC072F648}" type="slidenum">
              <a:rPr lang="en-US" smtClean="0">
                <a:latin typeface="Times"/>
              </a:rPr>
              <a:pPr algn="ctr"/>
              <a:t>25</a:t>
            </a:fld>
            <a:endParaRPr lang="en-US" dirty="0">
              <a:latin typeface="Times"/>
            </a:endParaRPr>
          </a:p>
        </p:txBody>
      </p:sp>
      <p:sp>
        <p:nvSpPr>
          <p:cNvPr id="4" name="TextBox 3"/>
          <p:cNvSpPr txBox="1"/>
          <p:nvPr/>
        </p:nvSpPr>
        <p:spPr>
          <a:xfrm>
            <a:off x="457201" y="4800600"/>
            <a:ext cx="6019799" cy="923330"/>
          </a:xfrm>
          <a:prstGeom prst="rect">
            <a:avLst/>
          </a:prstGeom>
          <a:noFill/>
        </p:spPr>
        <p:txBody>
          <a:bodyPr wrap="square" rtlCol="0">
            <a:spAutoFit/>
          </a:bodyPr>
          <a:lstStyle/>
          <a:p>
            <a:r>
              <a:rPr lang="en-US" sz="1800" dirty="0">
                <a:latin typeface="+mj-lt"/>
              </a:rPr>
              <a:t>Pink GH, Holmes GM, </a:t>
            </a:r>
            <a:r>
              <a:rPr lang="en-US" sz="1800" dirty="0" err="1">
                <a:latin typeface="+mj-lt"/>
              </a:rPr>
              <a:t>D’Alpe</a:t>
            </a:r>
            <a:r>
              <a:rPr lang="en-US" sz="1800" dirty="0">
                <a:latin typeface="+mj-lt"/>
              </a:rPr>
              <a:t> C, McGee P, Strunk. L, </a:t>
            </a:r>
            <a:r>
              <a:rPr lang="en-US" sz="1800" dirty="0" err="1">
                <a:latin typeface="+mj-lt"/>
              </a:rPr>
              <a:t>Slifkin</a:t>
            </a:r>
            <a:r>
              <a:rPr lang="en-US" sz="1800" dirty="0">
                <a:latin typeface="+mj-lt"/>
              </a:rPr>
              <a:t> RT. Financial Indicators for Critical Access Hospitals. </a:t>
            </a:r>
            <a:r>
              <a:rPr lang="en-US" sz="1800" i="1" dirty="0">
                <a:latin typeface="+mj-lt"/>
              </a:rPr>
              <a:t>Journal of Rural Health </a:t>
            </a:r>
            <a:r>
              <a:rPr lang="en-US" sz="1800" dirty="0">
                <a:latin typeface="+mj-lt"/>
              </a:rPr>
              <a:t>22(3):229-236, Summer 2006.</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ctrTitle"/>
          </p:nvPr>
        </p:nvSpPr>
        <p:spPr/>
        <p:txBody>
          <a:bodyPr/>
          <a:lstStyle/>
          <a:p>
            <a:pPr eaLnBrk="1" hangingPunct="1"/>
            <a:r>
              <a:rPr lang="en-US" sz="3600" dirty="0"/>
              <a:t>Profitability:  Total Margin</a:t>
            </a:r>
          </a:p>
        </p:txBody>
      </p:sp>
      <p:sp>
        <p:nvSpPr>
          <p:cNvPr id="75784" name="Slide Number Placeholder 9"/>
          <p:cNvSpPr>
            <a:spLocks noGrp="1"/>
          </p:cNvSpPr>
          <p:nvPr>
            <p:ph type="sldNum" sz="quarter" idx="4294967295"/>
          </p:nvPr>
        </p:nvSpPr>
        <p:spPr>
          <a:xfrm>
            <a:off x="7264730" y="5561994"/>
            <a:ext cx="1905000" cy="457200"/>
          </a:xfrm>
          <a:prstGeom prst="rect">
            <a:avLst/>
          </a:prstGeom>
          <a:noFill/>
        </p:spPr>
        <p:txBody>
          <a:bodyPr/>
          <a:lstStyle/>
          <a:p>
            <a:fld id="{2B6DF516-4066-4854-A131-634E92E03C6E}" type="slidenum">
              <a:rPr lang="en-US" smtClean="0">
                <a:latin typeface="Times"/>
              </a:rPr>
              <a:pPr/>
              <a:t>26</a:t>
            </a:fld>
            <a:endParaRPr lang="en-US" dirty="0">
              <a:latin typeface="Times"/>
            </a:endParaRPr>
          </a:p>
        </p:txBody>
      </p:sp>
      <p:sp>
        <p:nvSpPr>
          <p:cNvPr id="75778" name="Text Box 20"/>
          <p:cNvSpPr txBox="1">
            <a:spLocks noChangeArrowheads="1"/>
          </p:cNvSpPr>
          <p:nvPr/>
        </p:nvSpPr>
        <p:spPr bwMode="auto">
          <a:xfrm>
            <a:off x="2379023" y="1501775"/>
            <a:ext cx="1752600" cy="708025"/>
          </a:xfrm>
          <a:prstGeom prst="rect">
            <a:avLst/>
          </a:prstGeom>
          <a:noFill/>
          <a:ln w="9525" algn="ctr">
            <a:noFill/>
            <a:miter lim="800000"/>
            <a:headEnd/>
            <a:tailEnd/>
          </a:ln>
        </p:spPr>
        <p:txBody>
          <a:bodyPr>
            <a:spAutoFit/>
          </a:bodyPr>
          <a:lstStyle/>
          <a:p>
            <a:pPr algn="ctr" eaLnBrk="0" hangingPunct="0"/>
            <a:r>
              <a:rPr lang="en-US" sz="2000" u="sng" dirty="0"/>
              <a:t>Net income</a:t>
            </a:r>
          </a:p>
          <a:p>
            <a:pPr algn="ctr" eaLnBrk="0" hangingPunct="0"/>
            <a:r>
              <a:rPr lang="en-US" sz="2000" dirty="0"/>
              <a:t>Total revenue</a:t>
            </a:r>
          </a:p>
        </p:txBody>
      </p:sp>
      <p:sp>
        <p:nvSpPr>
          <p:cNvPr id="75779" name="Text Box 21"/>
          <p:cNvSpPr txBox="1">
            <a:spLocks noChangeArrowheads="1"/>
          </p:cNvSpPr>
          <p:nvPr/>
        </p:nvSpPr>
        <p:spPr bwMode="auto">
          <a:xfrm>
            <a:off x="2379023" y="2514600"/>
            <a:ext cx="6553200" cy="2246313"/>
          </a:xfrm>
          <a:prstGeom prst="rect">
            <a:avLst/>
          </a:prstGeom>
          <a:noFill/>
          <a:ln w="9525" algn="ctr">
            <a:noFill/>
            <a:miter lim="800000"/>
            <a:headEnd/>
            <a:tailEnd/>
          </a:ln>
        </p:spPr>
        <p:txBody>
          <a:bodyPr wrap="square">
            <a:spAutoFit/>
          </a:bodyPr>
          <a:lstStyle/>
          <a:p>
            <a:r>
              <a:rPr lang="en-US" sz="2000" dirty="0"/>
              <a:t>Measures the percent of total revenues that is profit or loss. A positive value indicates total expenses are less than total revenues (a profit). Very high positive values may indicate higher patient volumes, which drive down the cost per unit of service. A negative value indicates total expenses are greater than total revenues (a loss). Very high negative values may indicate financial difficulty.</a:t>
            </a:r>
          </a:p>
        </p:txBody>
      </p:sp>
      <p:sp>
        <p:nvSpPr>
          <p:cNvPr id="75780" name="Text Box 22"/>
          <p:cNvSpPr txBox="1">
            <a:spLocks noChangeArrowheads="1"/>
          </p:cNvSpPr>
          <p:nvPr/>
        </p:nvSpPr>
        <p:spPr bwMode="auto">
          <a:xfrm>
            <a:off x="176768" y="1655762"/>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75781" name="Text Box 23"/>
          <p:cNvSpPr txBox="1">
            <a:spLocks noChangeArrowheads="1"/>
          </p:cNvSpPr>
          <p:nvPr/>
        </p:nvSpPr>
        <p:spPr bwMode="auto">
          <a:xfrm>
            <a:off x="148220" y="3018188"/>
            <a:ext cx="1609725"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75782" name="Text Box 23"/>
          <p:cNvSpPr txBox="1">
            <a:spLocks noChangeArrowheads="1"/>
          </p:cNvSpPr>
          <p:nvPr/>
        </p:nvSpPr>
        <p:spPr bwMode="auto">
          <a:xfrm>
            <a:off x="148221" y="5114835"/>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75783" name="TextBox 11"/>
          <p:cNvSpPr txBox="1">
            <a:spLocks noChangeArrowheads="1"/>
          </p:cNvSpPr>
          <p:nvPr/>
        </p:nvSpPr>
        <p:spPr bwMode="auto">
          <a:xfrm>
            <a:off x="2438400" y="5114835"/>
            <a:ext cx="846707" cy="400110"/>
          </a:xfrm>
          <a:prstGeom prst="rect">
            <a:avLst/>
          </a:prstGeom>
          <a:noFill/>
          <a:ln w="9525">
            <a:noFill/>
            <a:miter lim="800000"/>
            <a:headEnd/>
            <a:tailEnd/>
          </a:ln>
        </p:spPr>
        <p:txBody>
          <a:bodyPr wrap="none">
            <a:spAutoFit/>
          </a:bodyPr>
          <a:lstStyle/>
          <a:p>
            <a:r>
              <a:rPr lang="en-US" sz="2000" dirty="0"/>
              <a:t>3.88%</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ctrTitle"/>
          </p:nvPr>
        </p:nvSpPr>
        <p:spPr/>
        <p:txBody>
          <a:bodyPr/>
          <a:lstStyle/>
          <a:p>
            <a:pPr eaLnBrk="1" hangingPunct="1"/>
            <a:r>
              <a:rPr lang="en-US" sz="3600" dirty="0"/>
              <a:t>Profitability:  Cash Flow Margin</a:t>
            </a:r>
          </a:p>
        </p:txBody>
      </p:sp>
      <p:sp>
        <p:nvSpPr>
          <p:cNvPr id="77832" name="Slide Number Placeholder 9"/>
          <p:cNvSpPr>
            <a:spLocks noGrp="1"/>
          </p:cNvSpPr>
          <p:nvPr>
            <p:ph type="sldNum" sz="quarter" idx="4294967295"/>
          </p:nvPr>
        </p:nvSpPr>
        <p:spPr>
          <a:xfrm>
            <a:off x="7239000" y="5638800"/>
            <a:ext cx="1905000" cy="457200"/>
          </a:xfrm>
          <a:prstGeom prst="rect">
            <a:avLst/>
          </a:prstGeom>
          <a:noFill/>
        </p:spPr>
        <p:txBody>
          <a:bodyPr/>
          <a:lstStyle/>
          <a:p>
            <a:fld id="{649297C8-8763-4D93-B338-3B72B8D9F576}" type="slidenum">
              <a:rPr lang="en-US" smtClean="0">
                <a:latin typeface="Times"/>
              </a:rPr>
              <a:pPr/>
              <a:t>27</a:t>
            </a:fld>
            <a:endParaRPr lang="en-US" dirty="0">
              <a:latin typeface="Times"/>
            </a:endParaRPr>
          </a:p>
        </p:txBody>
      </p:sp>
      <p:sp>
        <p:nvSpPr>
          <p:cNvPr id="77826" name="Text Box 20"/>
          <p:cNvSpPr txBox="1">
            <a:spLocks noChangeArrowheads="1"/>
          </p:cNvSpPr>
          <p:nvPr/>
        </p:nvSpPr>
        <p:spPr bwMode="auto">
          <a:xfrm>
            <a:off x="1991096" y="1536989"/>
            <a:ext cx="7086600" cy="1323975"/>
          </a:xfrm>
          <a:prstGeom prst="rect">
            <a:avLst/>
          </a:prstGeom>
          <a:noFill/>
          <a:ln w="9525" algn="ctr">
            <a:noFill/>
            <a:miter lim="800000"/>
            <a:headEnd/>
            <a:tailEnd/>
          </a:ln>
        </p:spPr>
        <p:txBody>
          <a:bodyPr wrap="square">
            <a:spAutoFit/>
          </a:bodyPr>
          <a:lstStyle/>
          <a:p>
            <a:pPr algn="ctr" eaLnBrk="0" hangingPunct="0"/>
            <a:r>
              <a:rPr lang="en-US" sz="2000" dirty="0"/>
              <a:t>Net income – (Contributions, investments, and appropriations +</a:t>
            </a:r>
          </a:p>
          <a:p>
            <a:pPr algn="ctr" eaLnBrk="0" hangingPunct="0"/>
            <a:r>
              <a:rPr lang="en-US" sz="2000" u="sng" dirty="0"/>
              <a:t>Depreciation expense + Interest expense) </a:t>
            </a:r>
          </a:p>
          <a:p>
            <a:pPr algn="ctr" eaLnBrk="0" hangingPunct="0"/>
            <a:r>
              <a:rPr lang="en-US" sz="2000" dirty="0"/>
              <a:t>Net patient revenue + Other income – </a:t>
            </a:r>
          </a:p>
          <a:p>
            <a:pPr algn="ctr" eaLnBrk="0" hangingPunct="0"/>
            <a:r>
              <a:rPr lang="en-US" sz="2000" dirty="0"/>
              <a:t>Contributions, investments, and appropriations</a:t>
            </a:r>
          </a:p>
        </p:txBody>
      </p:sp>
      <p:sp>
        <p:nvSpPr>
          <p:cNvPr id="77827" name="Text Box 21"/>
          <p:cNvSpPr txBox="1">
            <a:spLocks noChangeArrowheads="1"/>
          </p:cNvSpPr>
          <p:nvPr/>
        </p:nvSpPr>
        <p:spPr bwMode="auto">
          <a:xfrm>
            <a:off x="2362200" y="3000870"/>
            <a:ext cx="6324600" cy="1323975"/>
          </a:xfrm>
          <a:prstGeom prst="rect">
            <a:avLst/>
          </a:prstGeom>
          <a:noFill/>
          <a:ln w="9525" algn="ctr">
            <a:noFill/>
            <a:miter lim="800000"/>
            <a:headEnd/>
            <a:tailEnd/>
          </a:ln>
        </p:spPr>
        <p:txBody>
          <a:bodyPr>
            <a:spAutoFit/>
          </a:bodyPr>
          <a:lstStyle/>
          <a:p>
            <a:r>
              <a:rPr lang="en-US" sz="2000" dirty="0"/>
              <a:t>Measures the cash inflow per dollar of revenue from providing patient care services. A positive value indicates cash outflows are less than cash inflows. A negative value indicates cash outflows are greater than cash inflows.</a:t>
            </a:r>
          </a:p>
        </p:txBody>
      </p:sp>
      <p:sp>
        <p:nvSpPr>
          <p:cNvPr id="77828" name="Text Box 22"/>
          <p:cNvSpPr txBox="1">
            <a:spLocks noChangeArrowheads="1"/>
          </p:cNvSpPr>
          <p:nvPr/>
        </p:nvSpPr>
        <p:spPr bwMode="auto">
          <a:xfrm>
            <a:off x="146050" y="1536989"/>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77829" name="Text Box 23"/>
          <p:cNvSpPr txBox="1">
            <a:spLocks noChangeArrowheads="1"/>
          </p:cNvSpPr>
          <p:nvPr/>
        </p:nvSpPr>
        <p:spPr bwMode="auto">
          <a:xfrm>
            <a:off x="146050" y="3277651"/>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77830" name="Text Box 23"/>
          <p:cNvSpPr txBox="1">
            <a:spLocks noChangeArrowheads="1"/>
          </p:cNvSpPr>
          <p:nvPr/>
        </p:nvSpPr>
        <p:spPr bwMode="auto">
          <a:xfrm>
            <a:off x="76479" y="4702322"/>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77831" name="TextBox 11"/>
          <p:cNvSpPr txBox="1">
            <a:spLocks noChangeArrowheads="1"/>
          </p:cNvSpPr>
          <p:nvPr/>
        </p:nvSpPr>
        <p:spPr bwMode="auto">
          <a:xfrm>
            <a:off x="2381992" y="4708413"/>
            <a:ext cx="846707" cy="400110"/>
          </a:xfrm>
          <a:prstGeom prst="rect">
            <a:avLst/>
          </a:prstGeom>
          <a:noFill/>
          <a:ln w="9525">
            <a:noFill/>
            <a:miter lim="800000"/>
            <a:headEnd/>
            <a:tailEnd/>
          </a:ln>
        </p:spPr>
        <p:txBody>
          <a:bodyPr wrap="none">
            <a:spAutoFit/>
          </a:bodyPr>
          <a:lstStyle/>
          <a:p>
            <a:r>
              <a:rPr lang="en-US" sz="2000" dirty="0"/>
              <a:t>7.26%</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ctrTitle"/>
          </p:nvPr>
        </p:nvSpPr>
        <p:spPr/>
        <p:txBody>
          <a:bodyPr/>
          <a:lstStyle/>
          <a:p>
            <a:pPr eaLnBrk="1" hangingPunct="1"/>
            <a:r>
              <a:rPr lang="en-US" sz="3600" dirty="0"/>
              <a:t>Profitability:  Return on Equity</a:t>
            </a:r>
          </a:p>
        </p:txBody>
      </p:sp>
      <p:sp>
        <p:nvSpPr>
          <p:cNvPr id="79880" name="Slide Number Placeholder 9"/>
          <p:cNvSpPr>
            <a:spLocks noGrp="1"/>
          </p:cNvSpPr>
          <p:nvPr>
            <p:ph type="sldNum" sz="quarter" idx="4294967295"/>
          </p:nvPr>
        </p:nvSpPr>
        <p:spPr>
          <a:xfrm>
            <a:off x="7239000" y="5638800"/>
            <a:ext cx="1905000" cy="457200"/>
          </a:xfrm>
          <a:prstGeom prst="rect">
            <a:avLst/>
          </a:prstGeom>
          <a:noFill/>
        </p:spPr>
        <p:txBody>
          <a:bodyPr/>
          <a:lstStyle/>
          <a:p>
            <a:fld id="{C2BF7453-2E64-49FE-A5BC-39380775A734}" type="slidenum">
              <a:rPr lang="en-US" smtClean="0">
                <a:latin typeface="Times"/>
              </a:rPr>
              <a:pPr/>
              <a:t>28</a:t>
            </a:fld>
            <a:endParaRPr lang="en-US" dirty="0">
              <a:latin typeface="Times"/>
            </a:endParaRPr>
          </a:p>
        </p:txBody>
      </p:sp>
      <p:sp>
        <p:nvSpPr>
          <p:cNvPr id="79874" name="Text Box 20"/>
          <p:cNvSpPr txBox="1">
            <a:spLocks noChangeArrowheads="1"/>
          </p:cNvSpPr>
          <p:nvPr/>
        </p:nvSpPr>
        <p:spPr bwMode="auto">
          <a:xfrm>
            <a:off x="2229435" y="1302328"/>
            <a:ext cx="1752600" cy="707886"/>
          </a:xfrm>
          <a:prstGeom prst="rect">
            <a:avLst/>
          </a:prstGeom>
          <a:noFill/>
          <a:ln w="9525" algn="ctr">
            <a:noFill/>
            <a:miter lim="800000"/>
            <a:headEnd/>
            <a:tailEnd/>
          </a:ln>
        </p:spPr>
        <p:txBody>
          <a:bodyPr>
            <a:spAutoFit/>
          </a:bodyPr>
          <a:lstStyle/>
          <a:p>
            <a:pPr algn="ctr" eaLnBrk="0" hangingPunct="0"/>
            <a:r>
              <a:rPr lang="en-US" sz="2000" u="sng" dirty="0"/>
              <a:t>Net income</a:t>
            </a:r>
          </a:p>
          <a:p>
            <a:pPr algn="ctr" eaLnBrk="0" hangingPunct="0"/>
            <a:r>
              <a:rPr lang="en-US" sz="2000" dirty="0"/>
              <a:t>Net assets</a:t>
            </a:r>
          </a:p>
        </p:txBody>
      </p:sp>
      <p:sp>
        <p:nvSpPr>
          <p:cNvPr id="79875" name="Text Box 21"/>
          <p:cNvSpPr txBox="1">
            <a:spLocks noChangeArrowheads="1"/>
          </p:cNvSpPr>
          <p:nvPr/>
        </p:nvSpPr>
        <p:spPr bwMode="auto">
          <a:xfrm>
            <a:off x="2345377" y="2286000"/>
            <a:ext cx="6646223" cy="2554288"/>
          </a:xfrm>
          <a:prstGeom prst="rect">
            <a:avLst/>
          </a:prstGeom>
          <a:noFill/>
          <a:ln w="9525" algn="ctr">
            <a:noFill/>
            <a:miter lim="800000"/>
            <a:headEnd/>
            <a:tailEnd/>
          </a:ln>
        </p:spPr>
        <p:txBody>
          <a:bodyPr wrap="square">
            <a:spAutoFit/>
          </a:bodyPr>
          <a:lstStyle/>
          <a:p>
            <a:r>
              <a:rPr lang="en-US" sz="2000" dirty="0"/>
              <a:t>Measures the net income generated by equity. In a not-for profit entity, equity is the sum of federal, state, and local grants, contributions, and the accumulated earnings of the hospital. A positive value indicates net income was generated by equity. Very high positive values may indicate an opportunity for debt financing. A negative value indicates a net loss was generated by equity. Very high negative values may indicate financial difficulty.</a:t>
            </a:r>
          </a:p>
        </p:txBody>
      </p:sp>
      <p:sp>
        <p:nvSpPr>
          <p:cNvPr id="79876" name="Text Box 22"/>
          <p:cNvSpPr txBox="1">
            <a:spLocks noChangeArrowheads="1"/>
          </p:cNvSpPr>
          <p:nvPr/>
        </p:nvSpPr>
        <p:spPr bwMode="auto">
          <a:xfrm>
            <a:off x="228600" y="1301338"/>
            <a:ext cx="1222375" cy="400050"/>
          </a:xfrm>
          <a:prstGeom prst="rect">
            <a:avLst/>
          </a:prstGeom>
          <a:noFill/>
          <a:ln w="9525" algn="ctr">
            <a:noFill/>
            <a:miter lim="800000"/>
            <a:headEnd/>
            <a:tailEnd/>
          </a:ln>
        </p:spPr>
        <p:txBody>
          <a:bodyPr wrap="none">
            <a:spAutoFit/>
          </a:bodyPr>
          <a:lstStyle/>
          <a:p>
            <a:pPr algn="ctr" eaLnBrk="0" hangingPunct="0"/>
            <a:r>
              <a:rPr lang="en-US" sz="2000" i="1"/>
              <a:t>Definition</a:t>
            </a:r>
          </a:p>
        </p:txBody>
      </p:sp>
      <p:sp>
        <p:nvSpPr>
          <p:cNvPr id="79877" name="Text Box 23"/>
          <p:cNvSpPr txBox="1">
            <a:spLocks noChangeArrowheads="1"/>
          </p:cNvSpPr>
          <p:nvPr/>
        </p:nvSpPr>
        <p:spPr bwMode="auto">
          <a:xfrm>
            <a:off x="146050" y="2610345"/>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79878" name="Text Box 23"/>
          <p:cNvSpPr txBox="1">
            <a:spLocks noChangeArrowheads="1"/>
          </p:cNvSpPr>
          <p:nvPr/>
        </p:nvSpPr>
        <p:spPr bwMode="auto">
          <a:xfrm>
            <a:off x="76800" y="5105153"/>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79879" name="TextBox 11"/>
          <p:cNvSpPr txBox="1">
            <a:spLocks noChangeArrowheads="1"/>
          </p:cNvSpPr>
          <p:nvPr/>
        </p:nvSpPr>
        <p:spPr bwMode="auto">
          <a:xfrm>
            <a:off x="2345377" y="5105400"/>
            <a:ext cx="846707" cy="400110"/>
          </a:xfrm>
          <a:prstGeom prst="rect">
            <a:avLst/>
          </a:prstGeom>
          <a:noFill/>
          <a:ln w="9525">
            <a:noFill/>
            <a:miter lim="800000"/>
            <a:headEnd/>
            <a:tailEnd/>
          </a:ln>
        </p:spPr>
        <p:txBody>
          <a:bodyPr wrap="none">
            <a:spAutoFit/>
          </a:bodyPr>
          <a:lstStyle/>
          <a:p>
            <a:r>
              <a:rPr lang="en-US" sz="2000" dirty="0"/>
              <a:t>6.40%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ctrTitle"/>
          </p:nvPr>
        </p:nvSpPr>
        <p:spPr/>
        <p:txBody>
          <a:bodyPr/>
          <a:lstStyle/>
          <a:p>
            <a:pPr eaLnBrk="1" hangingPunct="1"/>
            <a:r>
              <a:rPr lang="en-US" sz="3600" dirty="0"/>
              <a:t>Profitability:  Operating Margin</a:t>
            </a:r>
          </a:p>
        </p:txBody>
      </p:sp>
      <p:sp>
        <p:nvSpPr>
          <p:cNvPr id="75784" name="Slide Number Placeholder 9"/>
          <p:cNvSpPr>
            <a:spLocks noGrp="1"/>
          </p:cNvSpPr>
          <p:nvPr>
            <p:ph type="sldNum" sz="quarter" idx="4294967295"/>
          </p:nvPr>
        </p:nvSpPr>
        <p:spPr>
          <a:xfrm>
            <a:off x="7239000" y="5610446"/>
            <a:ext cx="1905000" cy="457200"/>
          </a:xfrm>
          <a:prstGeom prst="rect">
            <a:avLst/>
          </a:prstGeom>
          <a:noFill/>
        </p:spPr>
        <p:txBody>
          <a:bodyPr/>
          <a:lstStyle/>
          <a:p>
            <a:fld id="{2B6DF516-4066-4854-A131-634E92E03C6E}" type="slidenum">
              <a:rPr lang="en-US" smtClean="0">
                <a:latin typeface="Times"/>
              </a:rPr>
              <a:pPr/>
              <a:t>29</a:t>
            </a:fld>
            <a:endParaRPr lang="en-US" dirty="0">
              <a:latin typeface="Times"/>
            </a:endParaRPr>
          </a:p>
        </p:txBody>
      </p:sp>
      <p:sp>
        <p:nvSpPr>
          <p:cNvPr id="75778" name="Text Box 20"/>
          <p:cNvSpPr txBox="1">
            <a:spLocks noChangeArrowheads="1"/>
          </p:cNvSpPr>
          <p:nvPr/>
        </p:nvSpPr>
        <p:spPr bwMode="auto">
          <a:xfrm>
            <a:off x="2356262" y="1625211"/>
            <a:ext cx="6477000" cy="707886"/>
          </a:xfrm>
          <a:prstGeom prst="rect">
            <a:avLst/>
          </a:prstGeom>
          <a:noFill/>
          <a:ln w="9525" algn="ctr">
            <a:noFill/>
            <a:miter lim="800000"/>
            <a:headEnd/>
            <a:tailEnd/>
          </a:ln>
        </p:spPr>
        <p:txBody>
          <a:bodyPr wrap="square">
            <a:spAutoFit/>
          </a:bodyPr>
          <a:lstStyle/>
          <a:p>
            <a:pPr algn="ctr" eaLnBrk="0" hangingPunct="0"/>
            <a:r>
              <a:rPr lang="en-US" sz="2000" u="sng" dirty="0"/>
              <a:t>Net patient revenue + other revenue – total operating expense</a:t>
            </a:r>
          </a:p>
          <a:p>
            <a:pPr algn="ctr" eaLnBrk="0" hangingPunct="0"/>
            <a:r>
              <a:rPr lang="en-US" sz="2000" dirty="0"/>
              <a:t>Net patient revenue + other revenue</a:t>
            </a:r>
          </a:p>
        </p:txBody>
      </p:sp>
      <p:sp>
        <p:nvSpPr>
          <p:cNvPr id="75779" name="Text Box 21"/>
          <p:cNvSpPr txBox="1">
            <a:spLocks noChangeArrowheads="1"/>
          </p:cNvSpPr>
          <p:nvPr/>
        </p:nvSpPr>
        <p:spPr bwMode="auto">
          <a:xfrm>
            <a:off x="2356262" y="2667000"/>
            <a:ext cx="6695514" cy="2554545"/>
          </a:xfrm>
          <a:prstGeom prst="rect">
            <a:avLst/>
          </a:prstGeom>
          <a:noFill/>
          <a:ln w="9525" algn="ctr">
            <a:noFill/>
            <a:miter lim="800000"/>
            <a:headEnd/>
            <a:tailEnd/>
          </a:ln>
        </p:spPr>
        <p:txBody>
          <a:bodyPr wrap="square">
            <a:spAutoFit/>
          </a:bodyPr>
          <a:lstStyle/>
          <a:p>
            <a:r>
              <a:rPr lang="en-US" sz="2000" dirty="0"/>
              <a:t>Measures the percent of operating  revenues that is profit or loss. A positive value indicates operating expenses are less than operating revenues (an operating  profit). Very high positive values may indicate higher patient volumes, which drive down the cost per unit of service. A negative value indicates operating expenses are greater than operating revenues (an operating loss). Very high negative values may indicate financial difficulty.</a:t>
            </a:r>
          </a:p>
        </p:txBody>
      </p:sp>
      <p:sp>
        <p:nvSpPr>
          <p:cNvPr id="75780" name="Text Box 22"/>
          <p:cNvSpPr txBox="1">
            <a:spLocks noChangeArrowheads="1"/>
          </p:cNvSpPr>
          <p:nvPr/>
        </p:nvSpPr>
        <p:spPr bwMode="auto">
          <a:xfrm>
            <a:off x="125245" y="1634917"/>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75781" name="Text Box 23"/>
          <p:cNvSpPr txBox="1">
            <a:spLocks noChangeArrowheads="1"/>
          </p:cNvSpPr>
          <p:nvPr/>
        </p:nvSpPr>
        <p:spPr bwMode="auto">
          <a:xfrm>
            <a:off x="164893" y="2729222"/>
            <a:ext cx="1609725"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75782" name="Text Box 23"/>
          <p:cNvSpPr txBox="1">
            <a:spLocks noChangeArrowheads="1"/>
          </p:cNvSpPr>
          <p:nvPr/>
        </p:nvSpPr>
        <p:spPr bwMode="auto">
          <a:xfrm>
            <a:off x="114328" y="5384661"/>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75783" name="TextBox 11"/>
          <p:cNvSpPr txBox="1">
            <a:spLocks noChangeArrowheads="1"/>
          </p:cNvSpPr>
          <p:nvPr/>
        </p:nvSpPr>
        <p:spPr bwMode="auto">
          <a:xfrm>
            <a:off x="2438400" y="5380473"/>
            <a:ext cx="846707" cy="400110"/>
          </a:xfrm>
          <a:prstGeom prst="rect">
            <a:avLst/>
          </a:prstGeom>
          <a:noFill/>
          <a:ln w="9525">
            <a:noFill/>
            <a:miter lim="800000"/>
            <a:headEnd/>
            <a:tailEnd/>
          </a:ln>
        </p:spPr>
        <p:txBody>
          <a:bodyPr wrap="none">
            <a:spAutoFit/>
          </a:bodyPr>
          <a:lstStyle/>
          <a:p>
            <a:r>
              <a:rPr lang="en-US" sz="2000" dirty="0"/>
              <a:t>3.15%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ctrTitle"/>
          </p:nvPr>
        </p:nvSpPr>
        <p:spPr/>
        <p:txBody>
          <a:bodyPr/>
          <a:lstStyle/>
          <a:p>
            <a:pPr eaLnBrk="1" hangingPunct="1"/>
            <a:r>
              <a:rPr lang="en-US" sz="3600"/>
              <a:t>Contents</a:t>
            </a:r>
          </a:p>
        </p:txBody>
      </p:sp>
      <p:sp>
        <p:nvSpPr>
          <p:cNvPr id="22530" name="Rectangle 3"/>
          <p:cNvSpPr>
            <a:spLocks noGrp="1" noChangeArrowheads="1"/>
          </p:cNvSpPr>
          <p:nvPr>
            <p:ph idx="10"/>
          </p:nvPr>
        </p:nvSpPr>
        <p:spPr>
          <a:xfrm>
            <a:off x="381000" y="1066800"/>
            <a:ext cx="8229600" cy="4733700"/>
          </a:xfrm>
        </p:spPr>
        <p:txBody>
          <a:bodyPr/>
          <a:lstStyle/>
          <a:p>
            <a:pPr marL="457200" indent="-457200" eaLnBrk="1" hangingPunct="1">
              <a:lnSpc>
                <a:spcPct val="90000"/>
              </a:lnSpc>
              <a:buFontTx/>
              <a:buNone/>
            </a:pPr>
            <a:r>
              <a:rPr lang="en-US" sz="2400" dirty="0"/>
              <a:t>1.	Introduction to CAHs</a:t>
            </a:r>
          </a:p>
          <a:p>
            <a:pPr marL="457200" indent="-457200" eaLnBrk="1" hangingPunct="1">
              <a:lnSpc>
                <a:spcPct val="90000"/>
              </a:lnSpc>
              <a:buFontTx/>
              <a:buNone/>
            </a:pPr>
            <a:r>
              <a:rPr lang="en-US" sz="2400" dirty="0"/>
              <a:t>2.	Overview of </a:t>
            </a:r>
            <a:r>
              <a:rPr lang="en-US" sz="2400" i="1" dirty="0"/>
              <a:t>CAHMPAS</a:t>
            </a:r>
          </a:p>
          <a:p>
            <a:pPr marL="457200" indent="-457200" eaLnBrk="1" hangingPunct="1">
              <a:lnSpc>
                <a:spcPct val="90000"/>
              </a:lnSpc>
              <a:buFontTx/>
              <a:buNone/>
            </a:pPr>
            <a:r>
              <a:rPr lang="en-US" sz="2400" dirty="0"/>
              <a:t>3.	How to measure CAH financial performance using the Indicators</a:t>
            </a:r>
          </a:p>
          <a:p>
            <a:pPr marL="457200" indent="-457200" eaLnBrk="1" hangingPunct="1">
              <a:lnSpc>
                <a:spcPct val="90000"/>
              </a:lnSpc>
              <a:buFontTx/>
              <a:buNone/>
            </a:pPr>
            <a:r>
              <a:rPr lang="en-US" sz="2400" dirty="0"/>
              <a:t>4.	How to compare CAH financial performance using peer groups</a:t>
            </a:r>
          </a:p>
          <a:p>
            <a:pPr marL="457200" indent="-457200" eaLnBrk="1" hangingPunct="1">
              <a:lnSpc>
                <a:spcPct val="90000"/>
              </a:lnSpc>
              <a:buFontTx/>
              <a:buNone/>
            </a:pPr>
            <a:r>
              <a:rPr lang="en-US" sz="2400" dirty="0"/>
              <a:t>5.	How to evaluate CAH financial performance using benchmarks</a:t>
            </a:r>
          </a:p>
          <a:p>
            <a:pPr marL="457200" indent="-457200" eaLnBrk="1" hangingPunct="1">
              <a:lnSpc>
                <a:spcPct val="90000"/>
              </a:lnSpc>
              <a:buFontTx/>
              <a:buAutoNum type="arabicPeriod" startAt="6"/>
            </a:pPr>
            <a:r>
              <a:rPr lang="en-US" sz="2400" dirty="0"/>
              <a:t>How SFCs can use the financial indicators in CAHMPAS: an example</a:t>
            </a:r>
          </a:p>
          <a:p>
            <a:pPr marL="457200" indent="-457200" eaLnBrk="1" hangingPunct="1">
              <a:lnSpc>
                <a:spcPct val="90000"/>
              </a:lnSpc>
              <a:buFontTx/>
              <a:buNone/>
            </a:pPr>
            <a:r>
              <a:rPr lang="en-US" sz="2400" dirty="0"/>
              <a:t>7.	Limitations</a:t>
            </a:r>
          </a:p>
          <a:p>
            <a:pPr marL="457200" indent="-457200" eaLnBrk="1" hangingPunct="1">
              <a:lnSpc>
                <a:spcPct val="90000"/>
              </a:lnSpc>
              <a:buFontTx/>
              <a:buNone/>
            </a:pPr>
            <a:r>
              <a:rPr lang="en-US" sz="2400" dirty="0"/>
              <a:t>8.	What is next?</a:t>
            </a:r>
          </a:p>
        </p:txBody>
      </p:sp>
      <p:sp>
        <p:nvSpPr>
          <p:cNvPr id="22531" name="Slide Number Placeholder 4"/>
          <p:cNvSpPr>
            <a:spLocks noGrp="1"/>
          </p:cNvSpPr>
          <p:nvPr>
            <p:ph type="sldNum" sz="quarter" idx="4294967295"/>
          </p:nvPr>
        </p:nvSpPr>
        <p:spPr>
          <a:xfrm>
            <a:off x="7212281" y="5638800"/>
            <a:ext cx="1905000" cy="457200"/>
          </a:xfrm>
          <a:prstGeom prst="rect">
            <a:avLst/>
          </a:prstGeom>
          <a:noFill/>
        </p:spPr>
        <p:txBody>
          <a:bodyPr/>
          <a:lstStyle/>
          <a:p>
            <a:fld id="{DF2E2365-631C-4F96-B059-E1F209B0BD3A}" type="slidenum">
              <a:rPr lang="en-US" smtClean="0">
                <a:latin typeface="Times"/>
              </a:rPr>
              <a:pPr/>
              <a:t>3</a:t>
            </a:fld>
            <a:endParaRPr lang="en-US" dirty="0">
              <a:latin typeface="Time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ctrTitle"/>
          </p:nvPr>
        </p:nvSpPr>
        <p:spPr/>
        <p:txBody>
          <a:bodyPr/>
          <a:lstStyle/>
          <a:p>
            <a:pPr eaLnBrk="1" hangingPunct="1"/>
            <a:r>
              <a:rPr lang="en-US" sz="3600" dirty="0"/>
              <a:t>Public Health Emergency Funding:  COVID-19 PHE Funding</a:t>
            </a:r>
          </a:p>
        </p:txBody>
      </p:sp>
      <p:sp>
        <p:nvSpPr>
          <p:cNvPr id="75784" name="Slide Number Placeholder 9"/>
          <p:cNvSpPr>
            <a:spLocks noGrp="1"/>
          </p:cNvSpPr>
          <p:nvPr>
            <p:ph type="sldNum" sz="quarter" idx="4294967295"/>
          </p:nvPr>
        </p:nvSpPr>
        <p:spPr>
          <a:xfrm>
            <a:off x="7239000" y="5610446"/>
            <a:ext cx="1905000" cy="457200"/>
          </a:xfrm>
          <a:prstGeom prst="rect">
            <a:avLst/>
          </a:prstGeom>
          <a:noFill/>
        </p:spPr>
        <p:txBody>
          <a:bodyPr/>
          <a:lstStyle/>
          <a:p>
            <a:fld id="{2B6DF516-4066-4854-A131-634E92E03C6E}" type="slidenum">
              <a:rPr lang="en-US" smtClean="0">
                <a:latin typeface="Times"/>
              </a:rPr>
              <a:pPr/>
              <a:t>30</a:t>
            </a:fld>
            <a:endParaRPr lang="en-US" dirty="0">
              <a:latin typeface="Times"/>
            </a:endParaRPr>
          </a:p>
        </p:txBody>
      </p:sp>
      <p:sp>
        <p:nvSpPr>
          <p:cNvPr id="75779" name="Text Box 21"/>
          <p:cNvSpPr txBox="1">
            <a:spLocks noChangeArrowheads="1"/>
          </p:cNvSpPr>
          <p:nvPr/>
        </p:nvSpPr>
        <p:spPr bwMode="auto">
          <a:xfrm>
            <a:off x="2356262" y="2667000"/>
            <a:ext cx="6695514" cy="2349361"/>
          </a:xfrm>
          <a:prstGeom prst="rect">
            <a:avLst/>
          </a:prstGeom>
          <a:noFill/>
          <a:ln w="9525" algn="ctr">
            <a:noFill/>
            <a:miter lim="800000"/>
            <a:headEnd/>
            <a:tailEnd/>
          </a:ln>
        </p:spPr>
        <p:txBody>
          <a:bodyPr wrap="square">
            <a:spAutoFit/>
          </a:bodyPr>
          <a:lstStyle/>
          <a:p>
            <a:pPr marL="0" marR="0" algn="l">
              <a:spcBef>
                <a:spcPts val="0"/>
              </a:spcBef>
              <a:spcAft>
                <a:spcPts val="825"/>
              </a:spcAft>
            </a:pPr>
            <a:r>
              <a:rPr lang="en-US" sz="2000" dirty="0"/>
              <a:t>Measures the aggregate revenue received for COVID-19 public health emergency (PHE) funding including 1) provider relief fund (PRF) and Small Business Association Loan Forgiveness amounts, and 2) any other COVID-19 related funding such as payroll retention credits and state emergency relief funds.</a:t>
            </a:r>
          </a:p>
          <a:p>
            <a:br>
              <a:rPr lang="en-US" sz="2000" dirty="0"/>
            </a:br>
            <a:endParaRPr lang="en-US" sz="2000" dirty="0"/>
          </a:p>
        </p:txBody>
      </p:sp>
      <p:sp>
        <p:nvSpPr>
          <p:cNvPr id="75780" name="Text Box 22"/>
          <p:cNvSpPr txBox="1">
            <a:spLocks noChangeArrowheads="1"/>
          </p:cNvSpPr>
          <p:nvPr/>
        </p:nvSpPr>
        <p:spPr bwMode="auto">
          <a:xfrm>
            <a:off x="125245" y="1634917"/>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75781" name="Text Box 23"/>
          <p:cNvSpPr txBox="1">
            <a:spLocks noChangeArrowheads="1"/>
          </p:cNvSpPr>
          <p:nvPr/>
        </p:nvSpPr>
        <p:spPr bwMode="auto">
          <a:xfrm>
            <a:off x="164893" y="2729222"/>
            <a:ext cx="1609725"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75782" name="Text Box 23"/>
          <p:cNvSpPr txBox="1">
            <a:spLocks noChangeArrowheads="1"/>
          </p:cNvSpPr>
          <p:nvPr/>
        </p:nvSpPr>
        <p:spPr bwMode="auto">
          <a:xfrm>
            <a:off x="114328" y="5384661"/>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75783" name="TextBox 11"/>
          <p:cNvSpPr txBox="1">
            <a:spLocks noChangeArrowheads="1"/>
          </p:cNvSpPr>
          <p:nvPr/>
        </p:nvSpPr>
        <p:spPr bwMode="auto">
          <a:xfrm>
            <a:off x="2438400" y="5380473"/>
            <a:ext cx="1146468" cy="400110"/>
          </a:xfrm>
          <a:prstGeom prst="rect">
            <a:avLst/>
          </a:prstGeom>
          <a:noFill/>
          <a:ln w="9525">
            <a:noFill/>
            <a:miter lim="800000"/>
            <a:headEnd/>
            <a:tailEnd/>
          </a:ln>
        </p:spPr>
        <p:txBody>
          <a:bodyPr wrap="none">
            <a:spAutoFit/>
          </a:bodyPr>
          <a:lstStyle/>
          <a:p>
            <a:r>
              <a:rPr lang="en-US" sz="2000" dirty="0"/>
              <a:t>$258,228</a:t>
            </a:r>
          </a:p>
        </p:txBody>
      </p:sp>
      <p:sp>
        <p:nvSpPr>
          <p:cNvPr id="4" name="Text Box 20">
            <a:extLst>
              <a:ext uri="{FF2B5EF4-FFF2-40B4-BE49-F238E27FC236}">
                <a16:creationId xmlns:a16="http://schemas.microsoft.com/office/drawing/2014/main" id="{094241D0-1768-5CA3-4897-7CB0F700FAB4}"/>
              </a:ext>
            </a:extLst>
          </p:cNvPr>
          <p:cNvSpPr txBox="1">
            <a:spLocks noChangeArrowheads="1"/>
          </p:cNvSpPr>
          <p:nvPr/>
        </p:nvSpPr>
        <p:spPr bwMode="auto">
          <a:xfrm>
            <a:off x="2209773" y="1634917"/>
            <a:ext cx="6324627" cy="707886"/>
          </a:xfrm>
          <a:prstGeom prst="rect">
            <a:avLst/>
          </a:prstGeom>
          <a:noFill/>
          <a:ln w="9525" algn="ctr">
            <a:noFill/>
            <a:miter lim="800000"/>
            <a:headEnd/>
            <a:tailEnd/>
          </a:ln>
        </p:spPr>
        <p:txBody>
          <a:bodyPr wrap="square">
            <a:spAutoFit/>
          </a:bodyPr>
          <a:lstStyle/>
          <a:p>
            <a:pPr algn="ctr" eaLnBrk="0" hangingPunct="0"/>
            <a:r>
              <a:rPr lang="en-US" sz="2000" dirty="0"/>
              <a:t>Aggregate revenue received for COVID-19 public health emergency (PHE) funding</a:t>
            </a:r>
          </a:p>
        </p:txBody>
      </p:sp>
    </p:spTree>
    <p:extLst>
      <p:ext uri="{BB962C8B-B14F-4D97-AF65-F5344CB8AC3E}">
        <p14:creationId xmlns:p14="http://schemas.microsoft.com/office/powerpoint/2010/main" val="3378203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ctrTitle"/>
          </p:nvPr>
        </p:nvSpPr>
        <p:spPr/>
        <p:txBody>
          <a:bodyPr/>
          <a:lstStyle/>
          <a:p>
            <a:pPr eaLnBrk="1" hangingPunct="1"/>
            <a:r>
              <a:rPr lang="en-US" sz="2800" dirty="0"/>
              <a:t>Public Health Emergency Funding: COVID-19 PHE Funding to Operating Revenue</a:t>
            </a:r>
          </a:p>
        </p:txBody>
      </p:sp>
      <p:sp>
        <p:nvSpPr>
          <p:cNvPr id="75784" name="Slide Number Placeholder 9"/>
          <p:cNvSpPr>
            <a:spLocks noGrp="1"/>
          </p:cNvSpPr>
          <p:nvPr>
            <p:ph type="sldNum" sz="quarter" idx="4294967295"/>
          </p:nvPr>
        </p:nvSpPr>
        <p:spPr>
          <a:xfrm>
            <a:off x="7239000" y="5610446"/>
            <a:ext cx="1905000" cy="457200"/>
          </a:xfrm>
          <a:prstGeom prst="rect">
            <a:avLst/>
          </a:prstGeom>
          <a:noFill/>
        </p:spPr>
        <p:txBody>
          <a:bodyPr/>
          <a:lstStyle/>
          <a:p>
            <a:fld id="{2B6DF516-4066-4854-A131-634E92E03C6E}" type="slidenum">
              <a:rPr lang="en-US" smtClean="0">
                <a:latin typeface="Times"/>
              </a:rPr>
              <a:pPr/>
              <a:t>31</a:t>
            </a:fld>
            <a:endParaRPr lang="en-US" dirty="0">
              <a:latin typeface="Times"/>
            </a:endParaRPr>
          </a:p>
        </p:txBody>
      </p:sp>
      <p:sp>
        <p:nvSpPr>
          <p:cNvPr id="75779" name="Text Box 21"/>
          <p:cNvSpPr txBox="1">
            <a:spLocks noChangeArrowheads="1"/>
          </p:cNvSpPr>
          <p:nvPr/>
        </p:nvSpPr>
        <p:spPr bwMode="auto">
          <a:xfrm>
            <a:off x="2356262" y="2667000"/>
            <a:ext cx="6695514" cy="707886"/>
          </a:xfrm>
          <a:prstGeom prst="rect">
            <a:avLst/>
          </a:prstGeom>
          <a:noFill/>
          <a:ln w="9525" algn="ctr">
            <a:noFill/>
            <a:miter lim="800000"/>
            <a:headEnd/>
            <a:tailEnd/>
          </a:ln>
        </p:spPr>
        <p:txBody>
          <a:bodyPr wrap="square">
            <a:spAutoFit/>
          </a:bodyPr>
          <a:lstStyle/>
          <a:p>
            <a:pPr marL="0" marR="0" algn="l">
              <a:spcBef>
                <a:spcPts val="0"/>
              </a:spcBef>
              <a:spcAft>
                <a:spcPts val="825"/>
              </a:spcAft>
            </a:pPr>
            <a:r>
              <a:rPr lang="en-US" sz="2000" dirty="0"/>
              <a:t>Measures COVID-19 PHE funding as a percentage of operating revenue.</a:t>
            </a:r>
          </a:p>
        </p:txBody>
      </p:sp>
      <p:sp>
        <p:nvSpPr>
          <p:cNvPr id="75780" name="Text Box 22"/>
          <p:cNvSpPr txBox="1">
            <a:spLocks noChangeArrowheads="1"/>
          </p:cNvSpPr>
          <p:nvPr/>
        </p:nvSpPr>
        <p:spPr bwMode="auto">
          <a:xfrm>
            <a:off x="125245" y="1634917"/>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75781" name="Text Box 23"/>
          <p:cNvSpPr txBox="1">
            <a:spLocks noChangeArrowheads="1"/>
          </p:cNvSpPr>
          <p:nvPr/>
        </p:nvSpPr>
        <p:spPr bwMode="auto">
          <a:xfrm>
            <a:off x="164893" y="2729222"/>
            <a:ext cx="1609725"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75782" name="Text Box 23"/>
          <p:cNvSpPr txBox="1">
            <a:spLocks noChangeArrowheads="1"/>
          </p:cNvSpPr>
          <p:nvPr/>
        </p:nvSpPr>
        <p:spPr bwMode="auto">
          <a:xfrm>
            <a:off x="114328" y="5384661"/>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75783" name="TextBox 11"/>
          <p:cNvSpPr txBox="1">
            <a:spLocks noChangeArrowheads="1"/>
          </p:cNvSpPr>
          <p:nvPr/>
        </p:nvSpPr>
        <p:spPr bwMode="auto">
          <a:xfrm>
            <a:off x="2438400" y="5380473"/>
            <a:ext cx="846707" cy="400110"/>
          </a:xfrm>
          <a:prstGeom prst="rect">
            <a:avLst/>
          </a:prstGeom>
          <a:noFill/>
          <a:ln w="9525">
            <a:noFill/>
            <a:miter lim="800000"/>
            <a:headEnd/>
            <a:tailEnd/>
          </a:ln>
        </p:spPr>
        <p:txBody>
          <a:bodyPr wrap="none">
            <a:spAutoFit/>
          </a:bodyPr>
          <a:lstStyle/>
          <a:p>
            <a:r>
              <a:rPr lang="en-US" sz="2000" dirty="0"/>
              <a:t>1.12%</a:t>
            </a:r>
          </a:p>
        </p:txBody>
      </p:sp>
      <p:sp>
        <p:nvSpPr>
          <p:cNvPr id="2" name="Text Box 20">
            <a:extLst>
              <a:ext uri="{FF2B5EF4-FFF2-40B4-BE49-F238E27FC236}">
                <a16:creationId xmlns:a16="http://schemas.microsoft.com/office/drawing/2014/main" id="{16462DC8-37E8-3622-637D-1289458E1391}"/>
              </a:ext>
            </a:extLst>
          </p:cNvPr>
          <p:cNvSpPr txBox="1">
            <a:spLocks noChangeArrowheads="1"/>
          </p:cNvSpPr>
          <p:nvPr/>
        </p:nvSpPr>
        <p:spPr bwMode="auto">
          <a:xfrm>
            <a:off x="1523163" y="1634917"/>
            <a:ext cx="7620000" cy="769441"/>
          </a:xfrm>
          <a:prstGeom prst="rect">
            <a:avLst/>
          </a:prstGeom>
          <a:noFill/>
          <a:ln w="9525" algn="ctr">
            <a:noFill/>
            <a:miter lim="800000"/>
            <a:headEnd/>
            <a:tailEnd/>
          </a:ln>
        </p:spPr>
        <p:txBody>
          <a:bodyPr wrap="square">
            <a:spAutoFit/>
          </a:bodyPr>
          <a:lstStyle/>
          <a:p>
            <a:pPr algn="ctr" eaLnBrk="0" hangingPunct="0"/>
            <a:r>
              <a:rPr lang="en-US" u="sng" dirty="0"/>
              <a:t>COVID-19 PHE funding</a:t>
            </a:r>
          </a:p>
          <a:p>
            <a:pPr algn="ctr" eaLnBrk="0" hangingPunct="0"/>
            <a:r>
              <a:rPr lang="en-US" dirty="0"/>
              <a:t>Net patient revenue + other revenue</a:t>
            </a:r>
          </a:p>
        </p:txBody>
      </p:sp>
    </p:spTree>
    <p:extLst>
      <p:ext uri="{BB962C8B-B14F-4D97-AF65-F5344CB8AC3E}">
        <p14:creationId xmlns:p14="http://schemas.microsoft.com/office/powerpoint/2010/main" val="3869528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ctrTitle"/>
          </p:nvPr>
        </p:nvSpPr>
        <p:spPr/>
        <p:txBody>
          <a:bodyPr/>
          <a:lstStyle/>
          <a:p>
            <a:pPr eaLnBrk="1" hangingPunct="1"/>
            <a:r>
              <a:rPr lang="en-US" sz="3600" dirty="0"/>
              <a:t>Liquidity:  Current Ratio</a:t>
            </a:r>
          </a:p>
        </p:txBody>
      </p:sp>
      <p:sp>
        <p:nvSpPr>
          <p:cNvPr id="81928" name="Slide Number Placeholder 9"/>
          <p:cNvSpPr>
            <a:spLocks noGrp="1"/>
          </p:cNvSpPr>
          <p:nvPr>
            <p:ph type="sldNum" sz="quarter" idx="4294967295"/>
          </p:nvPr>
        </p:nvSpPr>
        <p:spPr>
          <a:xfrm>
            <a:off x="7239000" y="5652036"/>
            <a:ext cx="1905000" cy="457200"/>
          </a:xfrm>
          <a:prstGeom prst="rect">
            <a:avLst/>
          </a:prstGeom>
          <a:noFill/>
        </p:spPr>
        <p:txBody>
          <a:bodyPr/>
          <a:lstStyle/>
          <a:p>
            <a:fld id="{9992B999-EE88-4884-989F-13779054CEFD}" type="slidenum">
              <a:rPr lang="en-US" smtClean="0">
                <a:latin typeface="Times"/>
              </a:rPr>
              <a:pPr/>
              <a:t>32</a:t>
            </a:fld>
            <a:endParaRPr lang="en-US" dirty="0">
              <a:latin typeface="Times"/>
            </a:endParaRPr>
          </a:p>
        </p:txBody>
      </p:sp>
      <p:sp>
        <p:nvSpPr>
          <p:cNvPr id="81922" name="Text Box 20"/>
          <p:cNvSpPr txBox="1">
            <a:spLocks noChangeArrowheads="1"/>
          </p:cNvSpPr>
          <p:nvPr/>
        </p:nvSpPr>
        <p:spPr bwMode="auto">
          <a:xfrm>
            <a:off x="2337460" y="1310036"/>
            <a:ext cx="2209800" cy="708025"/>
          </a:xfrm>
          <a:prstGeom prst="rect">
            <a:avLst/>
          </a:prstGeom>
          <a:noFill/>
          <a:ln w="9525" algn="ctr">
            <a:noFill/>
            <a:miter lim="800000"/>
            <a:headEnd/>
            <a:tailEnd/>
          </a:ln>
        </p:spPr>
        <p:txBody>
          <a:bodyPr>
            <a:spAutoFit/>
          </a:bodyPr>
          <a:lstStyle/>
          <a:p>
            <a:pPr algn="ctr" eaLnBrk="0" hangingPunct="0"/>
            <a:r>
              <a:rPr lang="en-US" sz="2000" u="sng" dirty="0"/>
              <a:t>Current assets</a:t>
            </a:r>
          </a:p>
          <a:p>
            <a:pPr algn="ctr" eaLnBrk="0" hangingPunct="0"/>
            <a:r>
              <a:rPr lang="en-US" sz="2000" dirty="0"/>
              <a:t>Current liabilities</a:t>
            </a:r>
          </a:p>
        </p:txBody>
      </p:sp>
      <p:sp>
        <p:nvSpPr>
          <p:cNvPr id="81923" name="Text Box 21"/>
          <p:cNvSpPr txBox="1">
            <a:spLocks noChangeArrowheads="1"/>
          </p:cNvSpPr>
          <p:nvPr/>
        </p:nvSpPr>
        <p:spPr bwMode="auto">
          <a:xfrm>
            <a:off x="2324595" y="2362200"/>
            <a:ext cx="6781800" cy="2554288"/>
          </a:xfrm>
          <a:prstGeom prst="rect">
            <a:avLst/>
          </a:prstGeom>
          <a:noFill/>
          <a:ln w="9525" algn="ctr">
            <a:noFill/>
            <a:miter lim="800000"/>
            <a:headEnd/>
            <a:tailEnd/>
          </a:ln>
        </p:spPr>
        <p:txBody>
          <a:bodyPr>
            <a:spAutoFit/>
          </a:bodyPr>
          <a:lstStyle/>
          <a:p>
            <a:r>
              <a:rPr lang="en-US" sz="2000" dirty="0"/>
              <a:t>Measures the number of times short-term claims can be paid from assets that are expected to be converted to cash in the short-term. A value greater than 1.0 indicates current assets are greater than current liabilities. Very high values may indicate underinvestment in longer-term assets that usually yield higher returns. A value less than 1.0 indicates current assets are less than current liabilities. Very low values may indicate financial difficulty.</a:t>
            </a:r>
          </a:p>
        </p:txBody>
      </p:sp>
      <p:sp>
        <p:nvSpPr>
          <p:cNvPr id="81924" name="Text Box 22"/>
          <p:cNvSpPr txBox="1">
            <a:spLocks noChangeArrowheads="1"/>
          </p:cNvSpPr>
          <p:nvPr/>
        </p:nvSpPr>
        <p:spPr bwMode="auto">
          <a:xfrm>
            <a:off x="698396" y="1314099"/>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81925" name="Text Box 23"/>
          <p:cNvSpPr txBox="1">
            <a:spLocks noChangeArrowheads="1"/>
          </p:cNvSpPr>
          <p:nvPr/>
        </p:nvSpPr>
        <p:spPr bwMode="auto">
          <a:xfrm>
            <a:off x="346074" y="2707574"/>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81926" name="Text Box 23"/>
          <p:cNvSpPr txBox="1">
            <a:spLocks noChangeArrowheads="1"/>
          </p:cNvSpPr>
          <p:nvPr/>
        </p:nvSpPr>
        <p:spPr bwMode="auto">
          <a:xfrm>
            <a:off x="1" y="5226196"/>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81927" name="TextBox 11"/>
          <p:cNvSpPr txBox="1">
            <a:spLocks noChangeArrowheads="1"/>
          </p:cNvSpPr>
          <p:nvPr/>
        </p:nvSpPr>
        <p:spPr bwMode="auto">
          <a:xfrm>
            <a:off x="2324595" y="5226196"/>
            <a:ext cx="1250663" cy="400110"/>
          </a:xfrm>
          <a:prstGeom prst="rect">
            <a:avLst/>
          </a:prstGeom>
          <a:noFill/>
          <a:ln w="9525">
            <a:noFill/>
            <a:miter lim="800000"/>
            <a:headEnd/>
            <a:tailEnd/>
          </a:ln>
        </p:spPr>
        <p:txBody>
          <a:bodyPr wrap="none">
            <a:spAutoFit/>
          </a:bodyPr>
          <a:lstStyle/>
          <a:p>
            <a:r>
              <a:rPr lang="en-US" sz="2000" dirty="0"/>
              <a:t>3.04 times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ctrTitle"/>
          </p:nvPr>
        </p:nvSpPr>
        <p:spPr/>
        <p:txBody>
          <a:bodyPr/>
          <a:lstStyle/>
          <a:p>
            <a:pPr eaLnBrk="1" hangingPunct="1"/>
            <a:r>
              <a:rPr lang="en-US" sz="3600" dirty="0"/>
              <a:t>Liquidity:  Days Cash on Hand</a:t>
            </a:r>
          </a:p>
        </p:txBody>
      </p:sp>
      <p:sp>
        <p:nvSpPr>
          <p:cNvPr id="83976" name="Slide Number Placeholder 9"/>
          <p:cNvSpPr>
            <a:spLocks noGrp="1"/>
          </p:cNvSpPr>
          <p:nvPr>
            <p:ph type="sldNum" sz="quarter" idx="4294967295"/>
          </p:nvPr>
        </p:nvSpPr>
        <p:spPr>
          <a:xfrm>
            <a:off x="7244938" y="5638800"/>
            <a:ext cx="1905000" cy="457200"/>
          </a:xfrm>
          <a:prstGeom prst="rect">
            <a:avLst/>
          </a:prstGeom>
          <a:noFill/>
        </p:spPr>
        <p:txBody>
          <a:bodyPr/>
          <a:lstStyle/>
          <a:p>
            <a:fld id="{5955F5E6-9661-46BE-872C-B728E78EC6CA}" type="slidenum">
              <a:rPr lang="en-US" smtClean="0">
                <a:latin typeface="Times"/>
              </a:rPr>
              <a:pPr/>
              <a:t>33</a:t>
            </a:fld>
            <a:endParaRPr lang="en-US" dirty="0">
              <a:latin typeface="Times"/>
            </a:endParaRPr>
          </a:p>
        </p:txBody>
      </p:sp>
      <p:sp>
        <p:nvSpPr>
          <p:cNvPr id="83970" name="Text Box 20"/>
          <p:cNvSpPr txBox="1">
            <a:spLocks noChangeArrowheads="1"/>
          </p:cNvSpPr>
          <p:nvPr/>
        </p:nvSpPr>
        <p:spPr bwMode="auto">
          <a:xfrm>
            <a:off x="1905000" y="1190435"/>
            <a:ext cx="6629400" cy="707886"/>
          </a:xfrm>
          <a:prstGeom prst="rect">
            <a:avLst/>
          </a:prstGeom>
          <a:noFill/>
          <a:ln w="9525" algn="ctr">
            <a:noFill/>
            <a:miter lim="800000"/>
            <a:headEnd/>
            <a:tailEnd/>
          </a:ln>
        </p:spPr>
        <p:txBody>
          <a:bodyPr>
            <a:spAutoFit/>
          </a:bodyPr>
          <a:lstStyle/>
          <a:p>
            <a:pPr algn="ctr" eaLnBrk="0" hangingPunct="0"/>
            <a:r>
              <a:rPr lang="en-US" sz="2000" u="sng" dirty="0"/>
              <a:t>Cash + temporary investments  + investments</a:t>
            </a:r>
          </a:p>
          <a:p>
            <a:pPr algn="ctr" eaLnBrk="0" hangingPunct="0"/>
            <a:r>
              <a:rPr lang="en-US" sz="2000" dirty="0"/>
              <a:t>(Total expenses – Depreciation) / Days in period</a:t>
            </a:r>
          </a:p>
        </p:txBody>
      </p:sp>
      <p:sp>
        <p:nvSpPr>
          <p:cNvPr id="83971" name="Text Box 21"/>
          <p:cNvSpPr txBox="1">
            <a:spLocks noChangeArrowheads="1"/>
          </p:cNvSpPr>
          <p:nvPr/>
        </p:nvSpPr>
        <p:spPr bwMode="auto">
          <a:xfrm>
            <a:off x="2362200" y="2286000"/>
            <a:ext cx="6629400" cy="2554288"/>
          </a:xfrm>
          <a:prstGeom prst="rect">
            <a:avLst/>
          </a:prstGeom>
          <a:noFill/>
          <a:ln w="9525" algn="ctr">
            <a:noFill/>
            <a:miter lim="800000"/>
            <a:headEnd/>
            <a:tailEnd/>
          </a:ln>
        </p:spPr>
        <p:txBody>
          <a:bodyPr>
            <a:spAutoFit/>
          </a:bodyPr>
          <a:lstStyle/>
          <a:p>
            <a:r>
              <a:rPr lang="en-US" sz="2000" dirty="0"/>
              <a:t>Measures the number of days an organization could operate if no cash was collected or received. A low value indicates only a few days of cash on hand. Very low values may indicate financial difficulty. A high value indicates many days of cash on hand. Very high values may indicate under-investment in longer-term assets that usually yield higher returns. Days Cash on Hand is calculated at fiscal year end, which does not reflect</a:t>
            </a:r>
          </a:p>
          <a:p>
            <a:r>
              <a:rPr lang="en-US" sz="2000" dirty="0"/>
              <a:t>uneven cash flows throughout the year.</a:t>
            </a:r>
          </a:p>
        </p:txBody>
      </p:sp>
      <p:sp>
        <p:nvSpPr>
          <p:cNvPr id="83972" name="Text Box 22"/>
          <p:cNvSpPr txBox="1">
            <a:spLocks noChangeArrowheads="1"/>
          </p:cNvSpPr>
          <p:nvPr/>
        </p:nvSpPr>
        <p:spPr bwMode="auto">
          <a:xfrm>
            <a:off x="146050" y="1336964"/>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83973" name="Text Box 23"/>
          <p:cNvSpPr txBox="1">
            <a:spLocks noChangeArrowheads="1"/>
          </p:cNvSpPr>
          <p:nvPr/>
        </p:nvSpPr>
        <p:spPr bwMode="auto">
          <a:xfrm>
            <a:off x="146050" y="2438400"/>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83974" name="Text Box 23"/>
          <p:cNvSpPr txBox="1">
            <a:spLocks noChangeArrowheads="1"/>
          </p:cNvSpPr>
          <p:nvPr/>
        </p:nvSpPr>
        <p:spPr bwMode="auto">
          <a:xfrm>
            <a:off x="21771" y="5070609"/>
            <a:ext cx="2400300" cy="396875"/>
          </a:xfrm>
          <a:prstGeom prst="rect">
            <a:avLst/>
          </a:prstGeom>
          <a:noFill/>
          <a:ln w="9525" algn="ctr">
            <a:noFill/>
            <a:miter lim="800000"/>
            <a:headEnd/>
            <a:tailEnd/>
          </a:ln>
        </p:spPr>
        <p:txBody>
          <a:bodyPr>
            <a:spAutoFit/>
          </a:bodyPr>
          <a:lstStyle/>
          <a:p>
            <a:pPr eaLnBrk="0" hangingPunct="0"/>
            <a:r>
              <a:rPr lang="en-US" sz="2000" i="1" dirty="0"/>
              <a:t>2022 CAH median</a:t>
            </a:r>
          </a:p>
        </p:txBody>
      </p:sp>
      <p:sp>
        <p:nvSpPr>
          <p:cNvPr id="83975" name="TextBox 11"/>
          <p:cNvSpPr txBox="1">
            <a:spLocks noChangeArrowheads="1"/>
          </p:cNvSpPr>
          <p:nvPr/>
        </p:nvSpPr>
        <p:spPr bwMode="auto">
          <a:xfrm>
            <a:off x="2374075" y="5070609"/>
            <a:ext cx="1487908" cy="400110"/>
          </a:xfrm>
          <a:prstGeom prst="rect">
            <a:avLst/>
          </a:prstGeom>
          <a:noFill/>
          <a:ln w="9525">
            <a:noFill/>
            <a:miter lim="800000"/>
            <a:headEnd/>
            <a:tailEnd/>
          </a:ln>
        </p:spPr>
        <p:txBody>
          <a:bodyPr wrap="none">
            <a:spAutoFit/>
          </a:bodyPr>
          <a:lstStyle/>
          <a:p>
            <a:r>
              <a:rPr lang="en-US" sz="2000" dirty="0"/>
              <a:t> 125.80 days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ctrTitle"/>
          </p:nvPr>
        </p:nvSpPr>
        <p:spPr/>
        <p:txBody>
          <a:bodyPr/>
          <a:lstStyle/>
          <a:p>
            <a:pPr eaLnBrk="1" hangingPunct="1"/>
            <a:r>
              <a:rPr lang="en-US" sz="3200" dirty="0"/>
              <a:t>Liquidity:</a:t>
            </a:r>
            <a:br>
              <a:rPr lang="en-US" sz="3200" dirty="0"/>
            </a:br>
            <a:r>
              <a:rPr lang="en-US" sz="3200" dirty="0"/>
              <a:t>Days in Net Accounts Receivable</a:t>
            </a:r>
          </a:p>
        </p:txBody>
      </p:sp>
      <p:sp>
        <p:nvSpPr>
          <p:cNvPr id="86024" name="Slide Number Placeholder 9"/>
          <p:cNvSpPr>
            <a:spLocks noGrp="1"/>
          </p:cNvSpPr>
          <p:nvPr>
            <p:ph type="sldNum" sz="quarter" idx="4294967295"/>
          </p:nvPr>
        </p:nvSpPr>
        <p:spPr>
          <a:xfrm>
            <a:off x="7239000" y="5596658"/>
            <a:ext cx="1905000" cy="457200"/>
          </a:xfrm>
          <a:prstGeom prst="rect">
            <a:avLst/>
          </a:prstGeom>
          <a:noFill/>
        </p:spPr>
        <p:txBody>
          <a:bodyPr/>
          <a:lstStyle/>
          <a:p>
            <a:fld id="{832094FC-A2F2-435C-A2F4-175FAA4E0021}" type="slidenum">
              <a:rPr lang="en-US" smtClean="0">
                <a:latin typeface="Times"/>
              </a:rPr>
              <a:pPr/>
              <a:t>34</a:t>
            </a:fld>
            <a:endParaRPr lang="en-US" dirty="0">
              <a:latin typeface="Times"/>
            </a:endParaRPr>
          </a:p>
        </p:txBody>
      </p:sp>
      <p:sp>
        <p:nvSpPr>
          <p:cNvPr id="86018" name="Text Box 20"/>
          <p:cNvSpPr txBox="1">
            <a:spLocks noChangeArrowheads="1"/>
          </p:cNvSpPr>
          <p:nvPr/>
        </p:nvSpPr>
        <p:spPr bwMode="auto">
          <a:xfrm>
            <a:off x="2209800" y="1577974"/>
            <a:ext cx="5334000" cy="708025"/>
          </a:xfrm>
          <a:prstGeom prst="rect">
            <a:avLst/>
          </a:prstGeom>
          <a:noFill/>
          <a:ln w="9525" algn="ctr">
            <a:noFill/>
            <a:miter lim="800000"/>
            <a:headEnd/>
            <a:tailEnd/>
          </a:ln>
        </p:spPr>
        <p:txBody>
          <a:bodyPr>
            <a:spAutoFit/>
          </a:bodyPr>
          <a:lstStyle/>
          <a:p>
            <a:pPr algn="ctr" eaLnBrk="0" hangingPunct="0"/>
            <a:r>
              <a:rPr lang="en-US" sz="2000" u="sng" dirty="0"/>
              <a:t>Net patient accounts receivable </a:t>
            </a:r>
          </a:p>
          <a:p>
            <a:pPr algn="ctr" eaLnBrk="0" hangingPunct="0"/>
            <a:r>
              <a:rPr lang="en-US" sz="2000" dirty="0"/>
              <a:t>(Net patient revenue) / Days in period</a:t>
            </a:r>
          </a:p>
        </p:txBody>
      </p:sp>
      <p:sp>
        <p:nvSpPr>
          <p:cNvPr id="86019" name="Text Box 21"/>
          <p:cNvSpPr txBox="1">
            <a:spLocks noChangeArrowheads="1"/>
          </p:cNvSpPr>
          <p:nvPr/>
        </p:nvSpPr>
        <p:spPr bwMode="auto">
          <a:xfrm>
            <a:off x="2362200" y="2590800"/>
            <a:ext cx="6781800" cy="2554288"/>
          </a:xfrm>
          <a:prstGeom prst="rect">
            <a:avLst/>
          </a:prstGeom>
          <a:noFill/>
          <a:ln w="9525" algn="ctr">
            <a:noFill/>
            <a:miter lim="800000"/>
            <a:headEnd/>
            <a:tailEnd/>
          </a:ln>
        </p:spPr>
        <p:txBody>
          <a:bodyPr>
            <a:spAutoFit/>
          </a:bodyPr>
          <a:lstStyle/>
          <a:p>
            <a:r>
              <a:rPr lang="en-US" sz="2000" dirty="0"/>
              <a:t>Measures the number of days that it takes an organization, on average, to collect the money its is owed. A high value indicates many days to collect receivables. Very high values may indicate a need to review collection policies and procedures. A low value indicates only a few days to collect receivables and may indicate a more efficient system for processing accounts receivable, higher Medicare and Medicaid payer mix, offering of long-term care services, or some combination.</a:t>
            </a:r>
          </a:p>
        </p:txBody>
      </p:sp>
      <p:sp>
        <p:nvSpPr>
          <p:cNvPr id="86020" name="Text Box 22"/>
          <p:cNvSpPr txBox="1">
            <a:spLocks noChangeArrowheads="1"/>
          </p:cNvSpPr>
          <p:nvPr/>
        </p:nvSpPr>
        <p:spPr bwMode="auto">
          <a:xfrm>
            <a:off x="228600" y="1676400"/>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86021" name="Text Box 23"/>
          <p:cNvSpPr txBox="1">
            <a:spLocks noChangeArrowheads="1"/>
          </p:cNvSpPr>
          <p:nvPr/>
        </p:nvSpPr>
        <p:spPr bwMode="auto">
          <a:xfrm>
            <a:off x="171780" y="2743200"/>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86022" name="Text Box 23"/>
          <p:cNvSpPr txBox="1">
            <a:spLocks noChangeArrowheads="1"/>
          </p:cNvSpPr>
          <p:nvPr/>
        </p:nvSpPr>
        <p:spPr bwMode="auto">
          <a:xfrm>
            <a:off x="-13886" y="5382748"/>
            <a:ext cx="2223686" cy="400110"/>
          </a:xfrm>
          <a:prstGeom prst="rect">
            <a:avLst/>
          </a:prstGeom>
          <a:noFill/>
          <a:ln w="9525" algn="ctr">
            <a:noFill/>
            <a:miter lim="800000"/>
            <a:headEnd/>
            <a:tailEnd/>
          </a:ln>
        </p:spPr>
        <p:txBody>
          <a:bodyPr wrap="none">
            <a:spAutoFit/>
          </a:bodyPr>
          <a:lstStyle/>
          <a:p>
            <a:pPr algn="ctr" eaLnBrk="0" hangingPunct="0"/>
            <a:r>
              <a:rPr lang="en-US" sz="2000" i="1" dirty="0"/>
              <a:t>  2022 CAH median</a:t>
            </a:r>
          </a:p>
        </p:txBody>
      </p:sp>
      <p:sp>
        <p:nvSpPr>
          <p:cNvPr id="86023" name="TextBox 11"/>
          <p:cNvSpPr txBox="1">
            <a:spLocks noChangeArrowheads="1"/>
          </p:cNvSpPr>
          <p:nvPr/>
        </p:nvSpPr>
        <p:spPr bwMode="auto">
          <a:xfrm>
            <a:off x="2362200" y="5382748"/>
            <a:ext cx="1359668" cy="400110"/>
          </a:xfrm>
          <a:prstGeom prst="rect">
            <a:avLst/>
          </a:prstGeom>
          <a:noFill/>
          <a:ln w="9525">
            <a:noFill/>
            <a:miter lim="800000"/>
            <a:headEnd/>
            <a:tailEnd/>
          </a:ln>
        </p:spPr>
        <p:txBody>
          <a:bodyPr wrap="none">
            <a:spAutoFit/>
          </a:bodyPr>
          <a:lstStyle/>
          <a:p>
            <a:r>
              <a:rPr lang="en-US" sz="2000" dirty="0"/>
              <a:t> 47.94 days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ctrTitle"/>
          </p:nvPr>
        </p:nvSpPr>
        <p:spPr/>
        <p:txBody>
          <a:bodyPr/>
          <a:lstStyle/>
          <a:p>
            <a:pPr eaLnBrk="1" hangingPunct="1"/>
            <a:r>
              <a:rPr lang="en-US" sz="3200" dirty="0"/>
              <a:t>Liquidity:</a:t>
            </a:r>
            <a:br>
              <a:rPr lang="en-US" sz="3200" dirty="0"/>
            </a:br>
            <a:r>
              <a:rPr lang="en-US" sz="3200" dirty="0"/>
              <a:t>Days in Gross Accounts Receivable</a:t>
            </a:r>
          </a:p>
        </p:txBody>
      </p:sp>
      <p:sp>
        <p:nvSpPr>
          <p:cNvPr id="86024" name="Slide Number Placeholder 9"/>
          <p:cNvSpPr>
            <a:spLocks noGrp="1"/>
          </p:cNvSpPr>
          <p:nvPr>
            <p:ph type="sldNum" sz="quarter" idx="4294967295"/>
          </p:nvPr>
        </p:nvSpPr>
        <p:spPr>
          <a:xfrm>
            <a:off x="7239000" y="5596658"/>
            <a:ext cx="1905000" cy="457200"/>
          </a:xfrm>
          <a:prstGeom prst="rect">
            <a:avLst/>
          </a:prstGeom>
          <a:noFill/>
        </p:spPr>
        <p:txBody>
          <a:bodyPr/>
          <a:lstStyle/>
          <a:p>
            <a:fld id="{832094FC-A2F2-435C-A2F4-175FAA4E0021}" type="slidenum">
              <a:rPr lang="en-US" smtClean="0">
                <a:latin typeface="Times"/>
              </a:rPr>
              <a:pPr/>
              <a:t>35</a:t>
            </a:fld>
            <a:endParaRPr lang="en-US" dirty="0">
              <a:latin typeface="Times"/>
            </a:endParaRPr>
          </a:p>
        </p:txBody>
      </p:sp>
      <p:sp>
        <p:nvSpPr>
          <p:cNvPr id="86018" name="Text Box 20"/>
          <p:cNvSpPr txBox="1">
            <a:spLocks noChangeArrowheads="1"/>
          </p:cNvSpPr>
          <p:nvPr/>
        </p:nvSpPr>
        <p:spPr bwMode="auto">
          <a:xfrm>
            <a:off x="2209800" y="1577974"/>
            <a:ext cx="5334000" cy="708025"/>
          </a:xfrm>
          <a:prstGeom prst="rect">
            <a:avLst/>
          </a:prstGeom>
          <a:noFill/>
          <a:ln w="9525" algn="ctr">
            <a:noFill/>
            <a:miter lim="800000"/>
            <a:headEnd/>
            <a:tailEnd/>
          </a:ln>
        </p:spPr>
        <p:txBody>
          <a:bodyPr>
            <a:spAutoFit/>
          </a:bodyPr>
          <a:lstStyle/>
          <a:p>
            <a:pPr algn="ctr" eaLnBrk="0" hangingPunct="0"/>
            <a:r>
              <a:rPr lang="en-US" sz="2000" u="sng" dirty="0"/>
              <a:t>Gross patient accounts receivable </a:t>
            </a:r>
          </a:p>
          <a:p>
            <a:pPr algn="ctr" eaLnBrk="0" hangingPunct="0"/>
            <a:r>
              <a:rPr lang="en-US" sz="2000" dirty="0"/>
              <a:t>(Gross patient revenue) / Days in period</a:t>
            </a:r>
          </a:p>
        </p:txBody>
      </p:sp>
      <p:sp>
        <p:nvSpPr>
          <p:cNvPr id="86019" name="Text Box 21"/>
          <p:cNvSpPr txBox="1">
            <a:spLocks noChangeArrowheads="1"/>
          </p:cNvSpPr>
          <p:nvPr/>
        </p:nvSpPr>
        <p:spPr bwMode="auto">
          <a:xfrm>
            <a:off x="2362200" y="2514600"/>
            <a:ext cx="6553200" cy="2246769"/>
          </a:xfrm>
          <a:prstGeom prst="rect">
            <a:avLst/>
          </a:prstGeom>
          <a:noFill/>
          <a:ln w="9525" algn="ctr">
            <a:noFill/>
            <a:miter lim="800000"/>
            <a:headEnd/>
            <a:tailEnd/>
          </a:ln>
        </p:spPr>
        <p:txBody>
          <a:bodyPr wrap="square">
            <a:spAutoFit/>
          </a:bodyPr>
          <a:lstStyle/>
          <a:p>
            <a:r>
              <a:rPr lang="en-US" sz="2000" dirty="0"/>
              <a:t>Days in gross accounts receivable compared to days in net accounts receivable measures revenue cycle performance.  Days in gross and net accounts receivable that are close in value indicate good revenue cycle performance.  Days in gross accounts receivable greater than days in net accounts receivable may indicate that the allowances for doubtful accounts require analysis and possible adjustment.</a:t>
            </a:r>
          </a:p>
        </p:txBody>
      </p:sp>
      <p:sp>
        <p:nvSpPr>
          <p:cNvPr id="86020" name="Text Box 22"/>
          <p:cNvSpPr txBox="1">
            <a:spLocks noChangeArrowheads="1"/>
          </p:cNvSpPr>
          <p:nvPr/>
        </p:nvSpPr>
        <p:spPr bwMode="auto">
          <a:xfrm>
            <a:off x="228600" y="1676400"/>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86021" name="Text Box 23"/>
          <p:cNvSpPr txBox="1">
            <a:spLocks noChangeArrowheads="1"/>
          </p:cNvSpPr>
          <p:nvPr/>
        </p:nvSpPr>
        <p:spPr bwMode="auto">
          <a:xfrm>
            <a:off x="171780" y="2743200"/>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86022" name="Text Box 23"/>
          <p:cNvSpPr txBox="1">
            <a:spLocks noChangeArrowheads="1"/>
          </p:cNvSpPr>
          <p:nvPr/>
        </p:nvSpPr>
        <p:spPr bwMode="auto">
          <a:xfrm>
            <a:off x="-13884" y="5382748"/>
            <a:ext cx="2223686" cy="400110"/>
          </a:xfrm>
          <a:prstGeom prst="rect">
            <a:avLst/>
          </a:prstGeom>
          <a:noFill/>
          <a:ln w="9525" algn="ctr">
            <a:noFill/>
            <a:miter lim="800000"/>
            <a:headEnd/>
            <a:tailEnd/>
          </a:ln>
        </p:spPr>
        <p:txBody>
          <a:bodyPr wrap="none">
            <a:spAutoFit/>
          </a:bodyPr>
          <a:lstStyle/>
          <a:p>
            <a:pPr algn="ctr" eaLnBrk="0" hangingPunct="0"/>
            <a:r>
              <a:rPr lang="en-US" sz="2000" i="1" dirty="0"/>
              <a:t>  2022 CAH median</a:t>
            </a:r>
          </a:p>
        </p:txBody>
      </p:sp>
      <p:sp>
        <p:nvSpPr>
          <p:cNvPr id="86023" name="TextBox 11"/>
          <p:cNvSpPr txBox="1">
            <a:spLocks noChangeArrowheads="1"/>
          </p:cNvSpPr>
          <p:nvPr/>
        </p:nvSpPr>
        <p:spPr bwMode="auto">
          <a:xfrm>
            <a:off x="2362200" y="5382748"/>
            <a:ext cx="1295547" cy="400110"/>
          </a:xfrm>
          <a:prstGeom prst="rect">
            <a:avLst/>
          </a:prstGeom>
          <a:noFill/>
          <a:ln w="9525">
            <a:noFill/>
            <a:miter lim="800000"/>
            <a:headEnd/>
            <a:tailEnd/>
          </a:ln>
        </p:spPr>
        <p:txBody>
          <a:bodyPr wrap="none">
            <a:spAutoFit/>
          </a:bodyPr>
          <a:lstStyle/>
          <a:p>
            <a:r>
              <a:rPr lang="en-US" sz="2000" dirty="0"/>
              <a:t>47.54 days</a:t>
            </a:r>
          </a:p>
        </p:txBody>
      </p:sp>
    </p:spTree>
    <p:extLst>
      <p:ext uri="{BB962C8B-B14F-4D97-AF65-F5344CB8AC3E}">
        <p14:creationId xmlns:p14="http://schemas.microsoft.com/office/powerpoint/2010/main" val="3416823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026"/>
          <p:cNvSpPr>
            <a:spLocks noGrp="1" noChangeArrowheads="1"/>
          </p:cNvSpPr>
          <p:nvPr>
            <p:ph type="ctrTitle"/>
          </p:nvPr>
        </p:nvSpPr>
        <p:spPr>
          <a:xfrm>
            <a:off x="1080654" y="170996"/>
            <a:ext cx="7910946" cy="992785"/>
          </a:xfrm>
        </p:spPr>
        <p:txBody>
          <a:bodyPr/>
          <a:lstStyle/>
          <a:p>
            <a:pPr eaLnBrk="1" hangingPunct="1"/>
            <a:r>
              <a:rPr lang="en-US" sz="3600" dirty="0"/>
              <a:t>Capital Structure:  Equity Financing</a:t>
            </a:r>
          </a:p>
        </p:txBody>
      </p:sp>
      <p:sp>
        <p:nvSpPr>
          <p:cNvPr id="88072" name="Slide Number Placeholder 9"/>
          <p:cNvSpPr>
            <a:spLocks noGrp="1"/>
          </p:cNvSpPr>
          <p:nvPr>
            <p:ph type="sldNum" sz="quarter" idx="4294967295"/>
          </p:nvPr>
        </p:nvSpPr>
        <p:spPr>
          <a:xfrm>
            <a:off x="7204364" y="5657910"/>
            <a:ext cx="1905000" cy="457200"/>
          </a:xfrm>
          <a:prstGeom prst="rect">
            <a:avLst/>
          </a:prstGeom>
          <a:noFill/>
        </p:spPr>
        <p:txBody>
          <a:bodyPr/>
          <a:lstStyle/>
          <a:p>
            <a:fld id="{155B27AD-CF1C-41EC-AB4C-D0A049795235}" type="slidenum">
              <a:rPr lang="en-US" smtClean="0">
                <a:latin typeface="Times"/>
              </a:rPr>
              <a:pPr/>
              <a:t>36</a:t>
            </a:fld>
            <a:endParaRPr lang="en-US" dirty="0">
              <a:latin typeface="Times"/>
            </a:endParaRPr>
          </a:p>
        </p:txBody>
      </p:sp>
      <p:sp>
        <p:nvSpPr>
          <p:cNvPr id="88066" name="Text Box 1044"/>
          <p:cNvSpPr txBox="1">
            <a:spLocks noChangeArrowheads="1"/>
          </p:cNvSpPr>
          <p:nvPr/>
        </p:nvSpPr>
        <p:spPr bwMode="auto">
          <a:xfrm>
            <a:off x="2149465" y="1143000"/>
            <a:ext cx="1752600" cy="707886"/>
          </a:xfrm>
          <a:prstGeom prst="rect">
            <a:avLst/>
          </a:prstGeom>
          <a:noFill/>
          <a:ln w="9525" algn="ctr">
            <a:noFill/>
            <a:miter lim="800000"/>
            <a:headEnd/>
            <a:tailEnd/>
          </a:ln>
        </p:spPr>
        <p:txBody>
          <a:bodyPr>
            <a:spAutoFit/>
          </a:bodyPr>
          <a:lstStyle/>
          <a:p>
            <a:pPr algn="ctr" eaLnBrk="0" hangingPunct="0"/>
            <a:r>
              <a:rPr lang="en-US" sz="2000" u="sng" dirty="0"/>
              <a:t>Net assets</a:t>
            </a:r>
          </a:p>
          <a:p>
            <a:pPr algn="ctr" eaLnBrk="0" hangingPunct="0"/>
            <a:r>
              <a:rPr lang="en-US" sz="2000" dirty="0"/>
              <a:t>Total assets</a:t>
            </a:r>
          </a:p>
        </p:txBody>
      </p:sp>
      <p:sp>
        <p:nvSpPr>
          <p:cNvPr id="88067" name="Text Box 1045"/>
          <p:cNvSpPr txBox="1">
            <a:spLocks noChangeArrowheads="1"/>
          </p:cNvSpPr>
          <p:nvPr/>
        </p:nvSpPr>
        <p:spPr bwMode="auto">
          <a:xfrm>
            <a:off x="2251050" y="2169318"/>
            <a:ext cx="6858000" cy="2862263"/>
          </a:xfrm>
          <a:prstGeom prst="rect">
            <a:avLst/>
          </a:prstGeom>
          <a:noFill/>
          <a:ln w="9525" algn="ctr">
            <a:noFill/>
            <a:miter lim="800000"/>
            <a:headEnd/>
            <a:tailEnd/>
          </a:ln>
        </p:spPr>
        <p:txBody>
          <a:bodyPr>
            <a:spAutoFit/>
          </a:bodyPr>
          <a:lstStyle/>
          <a:p>
            <a:r>
              <a:rPr lang="en-US" sz="2000" dirty="0"/>
              <a:t>Measures the percentage of total assets financed by equity. In a not-for profit entity, equity is the sum of federal, state and local grants, contributions, and the accumulated earnings of the hospital. A value greater than 50 percent indicates that more of the assets are financed by equity than by debt. Very high values may indicate opportunities for debt financing. A value less than 50 percent indicates that more of the assets are financed by debt than by equity. Very low values may indicate exposure to financial risk because debt service is a fixed charge.</a:t>
            </a:r>
          </a:p>
        </p:txBody>
      </p:sp>
      <p:sp>
        <p:nvSpPr>
          <p:cNvPr id="88068" name="Text Box 1046"/>
          <p:cNvSpPr txBox="1">
            <a:spLocks noChangeArrowheads="1"/>
          </p:cNvSpPr>
          <p:nvPr/>
        </p:nvSpPr>
        <p:spPr bwMode="auto">
          <a:xfrm>
            <a:off x="228600" y="129691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88069" name="Text Box 1047"/>
          <p:cNvSpPr txBox="1">
            <a:spLocks noChangeArrowheads="1"/>
          </p:cNvSpPr>
          <p:nvPr/>
        </p:nvSpPr>
        <p:spPr bwMode="auto">
          <a:xfrm>
            <a:off x="108981" y="2514600"/>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88070" name="Text Box 23"/>
          <p:cNvSpPr txBox="1">
            <a:spLocks noChangeArrowheads="1"/>
          </p:cNvSpPr>
          <p:nvPr/>
        </p:nvSpPr>
        <p:spPr bwMode="auto">
          <a:xfrm>
            <a:off x="-76200" y="5257800"/>
            <a:ext cx="2223686" cy="400110"/>
          </a:xfrm>
          <a:prstGeom prst="rect">
            <a:avLst/>
          </a:prstGeom>
          <a:noFill/>
          <a:ln w="9525" algn="ctr">
            <a:noFill/>
            <a:miter lim="800000"/>
            <a:headEnd/>
            <a:tailEnd/>
          </a:ln>
        </p:spPr>
        <p:txBody>
          <a:bodyPr wrap="none">
            <a:spAutoFit/>
          </a:bodyPr>
          <a:lstStyle/>
          <a:p>
            <a:pPr algn="ctr" eaLnBrk="0" hangingPunct="0"/>
            <a:r>
              <a:rPr lang="en-US" sz="2000" i="1" dirty="0"/>
              <a:t>  2022 CAH median</a:t>
            </a:r>
          </a:p>
        </p:txBody>
      </p:sp>
      <p:sp>
        <p:nvSpPr>
          <p:cNvPr id="88071" name="TextBox 11"/>
          <p:cNvSpPr txBox="1">
            <a:spLocks noChangeArrowheads="1"/>
          </p:cNvSpPr>
          <p:nvPr/>
        </p:nvSpPr>
        <p:spPr bwMode="auto">
          <a:xfrm>
            <a:off x="2237480" y="5254831"/>
            <a:ext cx="974947" cy="400110"/>
          </a:xfrm>
          <a:prstGeom prst="rect">
            <a:avLst/>
          </a:prstGeom>
          <a:noFill/>
          <a:ln w="9525">
            <a:noFill/>
            <a:miter lim="800000"/>
            <a:headEnd/>
            <a:tailEnd/>
          </a:ln>
        </p:spPr>
        <p:txBody>
          <a:bodyPr wrap="none">
            <a:spAutoFit/>
          </a:bodyPr>
          <a:lstStyle/>
          <a:p>
            <a:r>
              <a:rPr lang="en-US" sz="2000" dirty="0"/>
              <a:t>64.93%</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ctrTitle"/>
          </p:nvPr>
        </p:nvSpPr>
        <p:spPr/>
        <p:txBody>
          <a:bodyPr/>
          <a:lstStyle/>
          <a:p>
            <a:pPr eaLnBrk="1" hangingPunct="1"/>
            <a:r>
              <a:rPr lang="en-US" sz="3600" dirty="0"/>
              <a:t>Capital Structure:  Debt Service Coverage</a:t>
            </a:r>
          </a:p>
        </p:txBody>
      </p:sp>
      <p:sp>
        <p:nvSpPr>
          <p:cNvPr id="90120" name="Slide Number Placeholder 9"/>
          <p:cNvSpPr>
            <a:spLocks noGrp="1"/>
          </p:cNvSpPr>
          <p:nvPr>
            <p:ph type="sldNum" sz="quarter" idx="4294967295"/>
          </p:nvPr>
        </p:nvSpPr>
        <p:spPr>
          <a:xfrm>
            <a:off x="7256813" y="5640779"/>
            <a:ext cx="1905000" cy="457200"/>
          </a:xfrm>
          <a:prstGeom prst="rect">
            <a:avLst/>
          </a:prstGeom>
          <a:noFill/>
        </p:spPr>
        <p:txBody>
          <a:bodyPr/>
          <a:lstStyle/>
          <a:p>
            <a:fld id="{80146C76-3D84-4BA5-88CB-4D5E603D4010}" type="slidenum">
              <a:rPr lang="en-US" smtClean="0">
                <a:latin typeface="Times"/>
              </a:rPr>
              <a:pPr/>
              <a:t>37</a:t>
            </a:fld>
            <a:endParaRPr lang="en-US" dirty="0">
              <a:latin typeface="Times"/>
            </a:endParaRPr>
          </a:p>
        </p:txBody>
      </p:sp>
      <p:sp>
        <p:nvSpPr>
          <p:cNvPr id="90114" name="Text Box 20"/>
          <p:cNvSpPr txBox="1">
            <a:spLocks noChangeArrowheads="1"/>
          </p:cNvSpPr>
          <p:nvPr/>
        </p:nvSpPr>
        <p:spPr bwMode="auto">
          <a:xfrm>
            <a:off x="1744498" y="1337730"/>
            <a:ext cx="7234237" cy="984885"/>
          </a:xfrm>
          <a:prstGeom prst="rect">
            <a:avLst/>
          </a:prstGeom>
          <a:noFill/>
          <a:ln w="9525" algn="ctr">
            <a:noFill/>
            <a:miter lim="800000"/>
            <a:headEnd/>
            <a:tailEnd/>
          </a:ln>
        </p:spPr>
        <p:txBody>
          <a:bodyPr wrap="square">
            <a:spAutoFit/>
          </a:bodyPr>
          <a:lstStyle/>
          <a:p>
            <a:pPr algn="ctr" eaLnBrk="0" hangingPunct="0"/>
            <a:r>
              <a:rPr lang="en-US" sz="2000" u="sng" dirty="0"/>
              <a:t>Net income + Depreciation + Interest expense</a:t>
            </a:r>
          </a:p>
          <a:p>
            <a:pPr algn="ctr" eaLnBrk="0" hangingPunct="0"/>
            <a:r>
              <a:rPr lang="en-US" sz="2000" dirty="0"/>
              <a:t>Notes and loans payable (short term) * (365/DIP) + Interest expense</a:t>
            </a:r>
            <a:br>
              <a:rPr lang="en-US" sz="2000" dirty="0"/>
            </a:br>
            <a:r>
              <a:rPr lang="en-US" sz="1800" dirty="0"/>
              <a:t>where DIP means days in period</a:t>
            </a:r>
          </a:p>
        </p:txBody>
      </p:sp>
      <p:sp>
        <p:nvSpPr>
          <p:cNvPr id="90115" name="Text Box 21"/>
          <p:cNvSpPr txBox="1">
            <a:spLocks noChangeArrowheads="1"/>
          </p:cNvSpPr>
          <p:nvPr/>
        </p:nvSpPr>
        <p:spPr bwMode="auto">
          <a:xfrm>
            <a:off x="2362200" y="2493913"/>
            <a:ext cx="6629400" cy="2862263"/>
          </a:xfrm>
          <a:prstGeom prst="rect">
            <a:avLst/>
          </a:prstGeom>
          <a:noFill/>
          <a:ln w="9525" algn="ctr">
            <a:noFill/>
            <a:miter lim="800000"/>
            <a:headEnd/>
            <a:tailEnd/>
          </a:ln>
        </p:spPr>
        <p:txBody>
          <a:bodyPr>
            <a:spAutoFit/>
          </a:bodyPr>
          <a:lstStyle/>
          <a:p>
            <a:r>
              <a:rPr lang="en-US" sz="2000" dirty="0"/>
              <a:t>Measures the cash inflow per dollar of principal payments and interest expense. A positive value greater than 1.0 indicates cash flow greater than current fixed charge payments. Very high positive values may indicate an opportunity for debt financing. A positive value less than 1.0 or a negative value indicates cash flow less than current fixed charge payments. Very low values may signal a need to reassess debt policies. Refinancing may be an option if interest rates are lower in the current period than when the original debt financing occurred.</a:t>
            </a:r>
          </a:p>
        </p:txBody>
      </p:sp>
      <p:sp>
        <p:nvSpPr>
          <p:cNvPr id="90116" name="Text Box 22"/>
          <p:cNvSpPr txBox="1">
            <a:spLocks noChangeArrowheads="1"/>
          </p:cNvSpPr>
          <p:nvPr/>
        </p:nvSpPr>
        <p:spPr bwMode="auto">
          <a:xfrm>
            <a:off x="146050" y="163014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90117" name="Text Box 23"/>
          <p:cNvSpPr txBox="1">
            <a:spLocks noChangeArrowheads="1"/>
          </p:cNvSpPr>
          <p:nvPr/>
        </p:nvSpPr>
        <p:spPr bwMode="auto">
          <a:xfrm>
            <a:off x="146050" y="3200400"/>
            <a:ext cx="1611313" cy="400050"/>
          </a:xfrm>
          <a:prstGeom prst="rect">
            <a:avLst/>
          </a:prstGeom>
          <a:noFill/>
          <a:ln w="9525" algn="ctr">
            <a:noFill/>
            <a:miter lim="800000"/>
            <a:headEnd/>
            <a:tailEnd/>
          </a:ln>
        </p:spPr>
        <p:txBody>
          <a:bodyPr wrap="none">
            <a:spAutoFit/>
          </a:bodyPr>
          <a:lstStyle/>
          <a:p>
            <a:pPr algn="ctr" eaLnBrk="0" hangingPunct="0"/>
            <a:r>
              <a:rPr lang="en-US" sz="2000" i="1"/>
              <a:t>Interpretation</a:t>
            </a:r>
          </a:p>
        </p:txBody>
      </p:sp>
      <p:sp>
        <p:nvSpPr>
          <p:cNvPr id="90118" name="Text Box 23"/>
          <p:cNvSpPr txBox="1">
            <a:spLocks noChangeArrowheads="1"/>
          </p:cNvSpPr>
          <p:nvPr/>
        </p:nvSpPr>
        <p:spPr bwMode="auto">
          <a:xfrm>
            <a:off x="-327753" y="5426716"/>
            <a:ext cx="2416047" cy="400110"/>
          </a:xfrm>
          <a:prstGeom prst="rect">
            <a:avLst/>
          </a:prstGeom>
          <a:noFill/>
          <a:ln w="9525" algn="ctr">
            <a:noFill/>
            <a:miter lim="800000"/>
            <a:headEnd/>
            <a:tailEnd/>
          </a:ln>
        </p:spPr>
        <p:txBody>
          <a:bodyPr wrap="none">
            <a:spAutoFit/>
          </a:bodyPr>
          <a:lstStyle/>
          <a:p>
            <a:pPr algn="ctr" eaLnBrk="0" hangingPunct="0"/>
            <a:r>
              <a:rPr lang="en-US" sz="2000" i="1" dirty="0"/>
              <a:t>     2022 CAH median</a:t>
            </a:r>
          </a:p>
        </p:txBody>
      </p:sp>
      <p:sp>
        <p:nvSpPr>
          <p:cNvPr id="90119" name="TextBox 11"/>
          <p:cNvSpPr txBox="1">
            <a:spLocks noChangeArrowheads="1"/>
          </p:cNvSpPr>
          <p:nvPr/>
        </p:nvSpPr>
        <p:spPr bwMode="auto">
          <a:xfrm>
            <a:off x="2377044" y="5438745"/>
            <a:ext cx="1314784" cy="400110"/>
          </a:xfrm>
          <a:prstGeom prst="rect">
            <a:avLst/>
          </a:prstGeom>
          <a:noFill/>
          <a:ln w="9525">
            <a:noFill/>
            <a:miter lim="800000"/>
            <a:headEnd/>
            <a:tailEnd/>
          </a:ln>
        </p:spPr>
        <p:txBody>
          <a:bodyPr wrap="none">
            <a:spAutoFit/>
          </a:bodyPr>
          <a:lstStyle/>
          <a:p>
            <a:r>
              <a:rPr lang="en-US" sz="2000" dirty="0"/>
              <a:t> 4.10 times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ctrTitle"/>
          </p:nvPr>
        </p:nvSpPr>
        <p:spPr/>
        <p:txBody>
          <a:bodyPr/>
          <a:lstStyle/>
          <a:p>
            <a:pPr eaLnBrk="1" hangingPunct="1"/>
            <a:r>
              <a:rPr lang="en-US" sz="3200" dirty="0"/>
              <a:t>Capital Structure:  Long-Term Debt to Capitalization</a:t>
            </a:r>
          </a:p>
        </p:txBody>
      </p:sp>
      <p:sp>
        <p:nvSpPr>
          <p:cNvPr id="92168" name="Slide Number Placeholder 9"/>
          <p:cNvSpPr>
            <a:spLocks noGrp="1"/>
          </p:cNvSpPr>
          <p:nvPr>
            <p:ph type="sldNum" sz="quarter" idx="4294967295"/>
          </p:nvPr>
        </p:nvSpPr>
        <p:spPr>
          <a:xfrm>
            <a:off x="7263740" y="5638800"/>
            <a:ext cx="1905000" cy="457200"/>
          </a:xfrm>
          <a:prstGeom prst="rect">
            <a:avLst/>
          </a:prstGeom>
          <a:noFill/>
        </p:spPr>
        <p:txBody>
          <a:bodyPr/>
          <a:lstStyle/>
          <a:p>
            <a:fld id="{0CCBD717-516E-4707-83A3-E1113F0F4D31}" type="slidenum">
              <a:rPr lang="en-US" smtClean="0">
                <a:latin typeface="Times"/>
              </a:rPr>
              <a:pPr/>
              <a:t>38</a:t>
            </a:fld>
            <a:endParaRPr lang="en-US" dirty="0">
              <a:latin typeface="Times"/>
            </a:endParaRPr>
          </a:p>
        </p:txBody>
      </p:sp>
      <p:sp>
        <p:nvSpPr>
          <p:cNvPr id="92162" name="Text Box 20"/>
          <p:cNvSpPr txBox="1">
            <a:spLocks noChangeArrowheads="1"/>
          </p:cNvSpPr>
          <p:nvPr/>
        </p:nvSpPr>
        <p:spPr bwMode="auto">
          <a:xfrm>
            <a:off x="2438400" y="1501775"/>
            <a:ext cx="3810000" cy="708025"/>
          </a:xfrm>
          <a:prstGeom prst="rect">
            <a:avLst/>
          </a:prstGeom>
          <a:noFill/>
          <a:ln w="9525" algn="ctr">
            <a:noFill/>
            <a:miter lim="800000"/>
            <a:headEnd/>
            <a:tailEnd/>
          </a:ln>
        </p:spPr>
        <p:txBody>
          <a:bodyPr>
            <a:spAutoFit/>
          </a:bodyPr>
          <a:lstStyle/>
          <a:p>
            <a:pPr algn="ctr" eaLnBrk="0" hangingPunct="0"/>
            <a:r>
              <a:rPr lang="en-US" sz="2000" u="sng" dirty="0"/>
              <a:t>Long-term debt</a:t>
            </a:r>
          </a:p>
          <a:p>
            <a:pPr algn="ctr" eaLnBrk="0" hangingPunct="0"/>
            <a:r>
              <a:rPr lang="en-US" sz="2000" dirty="0"/>
              <a:t>Long-term debt + Net assets</a:t>
            </a:r>
          </a:p>
        </p:txBody>
      </p:sp>
      <p:sp>
        <p:nvSpPr>
          <p:cNvPr id="92163" name="Text Box 21"/>
          <p:cNvSpPr txBox="1">
            <a:spLocks noChangeArrowheads="1"/>
          </p:cNvSpPr>
          <p:nvPr/>
        </p:nvSpPr>
        <p:spPr bwMode="auto">
          <a:xfrm>
            <a:off x="2361210" y="2537619"/>
            <a:ext cx="6553200" cy="1938338"/>
          </a:xfrm>
          <a:prstGeom prst="rect">
            <a:avLst/>
          </a:prstGeom>
          <a:noFill/>
          <a:ln w="9525" algn="ctr">
            <a:noFill/>
            <a:miter lim="800000"/>
            <a:headEnd/>
            <a:tailEnd/>
          </a:ln>
        </p:spPr>
        <p:txBody>
          <a:bodyPr>
            <a:spAutoFit/>
          </a:bodyPr>
          <a:lstStyle/>
          <a:p>
            <a:r>
              <a:rPr lang="en-US" sz="2000" dirty="0"/>
              <a:t>Measures the percentage of total capital that is debt. A value greater than 50 percent indicates that a majority of capital is debt. Very high values may indicate exposure to financial risk because debt service is a fixed charge. A value less than 50 percent indicates that the majority of capital is equity. Very low values may indicate  opportunities for debt financing.</a:t>
            </a:r>
          </a:p>
        </p:txBody>
      </p:sp>
      <p:sp>
        <p:nvSpPr>
          <p:cNvPr id="92164" name="Text Box 22"/>
          <p:cNvSpPr txBox="1">
            <a:spLocks noChangeArrowheads="1"/>
          </p:cNvSpPr>
          <p:nvPr/>
        </p:nvSpPr>
        <p:spPr bwMode="auto">
          <a:xfrm>
            <a:off x="146050" y="1655762"/>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92165" name="Text Box 23"/>
          <p:cNvSpPr txBox="1">
            <a:spLocks noChangeArrowheads="1"/>
          </p:cNvSpPr>
          <p:nvPr/>
        </p:nvSpPr>
        <p:spPr bwMode="auto">
          <a:xfrm>
            <a:off x="166832" y="2935886"/>
            <a:ext cx="1611313" cy="400050"/>
          </a:xfrm>
          <a:prstGeom prst="rect">
            <a:avLst/>
          </a:prstGeom>
          <a:noFill/>
          <a:ln w="9525" algn="ctr">
            <a:noFill/>
            <a:miter lim="800000"/>
            <a:headEnd/>
            <a:tailEnd/>
          </a:ln>
        </p:spPr>
        <p:txBody>
          <a:bodyPr wrap="none">
            <a:spAutoFit/>
          </a:bodyPr>
          <a:lstStyle/>
          <a:p>
            <a:pPr algn="ctr" eaLnBrk="0" hangingPunct="0"/>
            <a:r>
              <a:rPr lang="en-US" sz="2000" i="1"/>
              <a:t>Interpretation</a:t>
            </a:r>
          </a:p>
        </p:txBody>
      </p:sp>
      <p:sp>
        <p:nvSpPr>
          <p:cNvPr id="92166" name="Text Box 23"/>
          <p:cNvSpPr txBox="1">
            <a:spLocks noChangeArrowheads="1"/>
          </p:cNvSpPr>
          <p:nvPr/>
        </p:nvSpPr>
        <p:spPr bwMode="auto">
          <a:xfrm>
            <a:off x="1" y="4953000"/>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92167" name="TextBox 11"/>
          <p:cNvSpPr txBox="1">
            <a:spLocks noChangeArrowheads="1"/>
          </p:cNvSpPr>
          <p:nvPr/>
        </p:nvSpPr>
        <p:spPr bwMode="auto">
          <a:xfrm>
            <a:off x="2361210" y="4953000"/>
            <a:ext cx="974947" cy="400110"/>
          </a:xfrm>
          <a:prstGeom prst="rect">
            <a:avLst/>
          </a:prstGeom>
          <a:noFill/>
          <a:ln w="9525">
            <a:noFill/>
            <a:miter lim="800000"/>
            <a:headEnd/>
            <a:tailEnd/>
          </a:ln>
        </p:spPr>
        <p:txBody>
          <a:bodyPr wrap="none">
            <a:spAutoFit/>
          </a:bodyPr>
          <a:lstStyle/>
          <a:p>
            <a:r>
              <a:rPr lang="en-US" sz="2000" dirty="0"/>
              <a:t>18.26%</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ctrTitle"/>
          </p:nvPr>
        </p:nvSpPr>
        <p:spPr>
          <a:xfrm>
            <a:off x="1080654" y="170996"/>
            <a:ext cx="7910946" cy="992785"/>
          </a:xfrm>
        </p:spPr>
        <p:txBody>
          <a:bodyPr/>
          <a:lstStyle/>
          <a:p>
            <a:pPr eaLnBrk="1" hangingPunct="1"/>
            <a:r>
              <a:rPr lang="en-US" sz="3200" dirty="0"/>
              <a:t>Outpatient:  Outpatient Revenues to Total Revenues</a:t>
            </a:r>
          </a:p>
        </p:txBody>
      </p:sp>
      <p:sp>
        <p:nvSpPr>
          <p:cNvPr id="94216" name="Slide Number Placeholder 9"/>
          <p:cNvSpPr>
            <a:spLocks noGrp="1"/>
          </p:cNvSpPr>
          <p:nvPr>
            <p:ph type="sldNum" sz="quarter" idx="4294967295"/>
          </p:nvPr>
        </p:nvSpPr>
        <p:spPr>
          <a:xfrm>
            <a:off x="7239000" y="5638800"/>
            <a:ext cx="1905000" cy="457200"/>
          </a:xfrm>
          <a:prstGeom prst="rect">
            <a:avLst/>
          </a:prstGeom>
          <a:noFill/>
        </p:spPr>
        <p:txBody>
          <a:bodyPr/>
          <a:lstStyle/>
          <a:p>
            <a:fld id="{70E4332A-4208-412E-80F5-409648244F07}" type="slidenum">
              <a:rPr lang="en-US" smtClean="0">
                <a:latin typeface="Times"/>
              </a:rPr>
              <a:pPr/>
              <a:t>39</a:t>
            </a:fld>
            <a:endParaRPr lang="en-US" dirty="0">
              <a:latin typeface="Times"/>
            </a:endParaRPr>
          </a:p>
        </p:txBody>
      </p:sp>
      <p:sp>
        <p:nvSpPr>
          <p:cNvPr id="94210" name="Text Box 20"/>
          <p:cNvSpPr txBox="1">
            <a:spLocks noChangeArrowheads="1"/>
          </p:cNvSpPr>
          <p:nvPr/>
        </p:nvSpPr>
        <p:spPr bwMode="auto">
          <a:xfrm>
            <a:off x="2362200" y="1598612"/>
            <a:ext cx="3048000" cy="708025"/>
          </a:xfrm>
          <a:prstGeom prst="rect">
            <a:avLst/>
          </a:prstGeom>
          <a:noFill/>
          <a:ln w="9525" algn="ctr">
            <a:noFill/>
            <a:miter lim="800000"/>
            <a:headEnd/>
            <a:tailEnd/>
          </a:ln>
        </p:spPr>
        <p:txBody>
          <a:bodyPr>
            <a:spAutoFit/>
          </a:bodyPr>
          <a:lstStyle/>
          <a:p>
            <a:pPr algn="ctr" eaLnBrk="0" hangingPunct="0"/>
            <a:r>
              <a:rPr lang="en-US" sz="2000" u="sng" dirty="0"/>
              <a:t>Total outpatient revenue</a:t>
            </a:r>
          </a:p>
          <a:p>
            <a:pPr algn="ctr" eaLnBrk="0" hangingPunct="0"/>
            <a:r>
              <a:rPr lang="en-US" sz="2000" dirty="0"/>
              <a:t>Total patient revenue</a:t>
            </a:r>
          </a:p>
        </p:txBody>
      </p:sp>
      <p:sp>
        <p:nvSpPr>
          <p:cNvPr id="94211" name="Text Box 21"/>
          <p:cNvSpPr txBox="1">
            <a:spLocks noChangeArrowheads="1"/>
          </p:cNvSpPr>
          <p:nvPr/>
        </p:nvSpPr>
        <p:spPr bwMode="auto">
          <a:xfrm>
            <a:off x="2362200" y="2507456"/>
            <a:ext cx="6629400" cy="2246313"/>
          </a:xfrm>
          <a:prstGeom prst="rect">
            <a:avLst/>
          </a:prstGeom>
          <a:noFill/>
          <a:ln w="9525" algn="ctr">
            <a:noFill/>
            <a:miter lim="800000"/>
            <a:headEnd/>
            <a:tailEnd/>
          </a:ln>
        </p:spPr>
        <p:txBody>
          <a:bodyPr>
            <a:spAutoFit/>
          </a:bodyPr>
          <a:lstStyle/>
          <a:p>
            <a:r>
              <a:rPr lang="en-US" sz="2000" dirty="0"/>
              <a:t>Measures the percentage of total revenues that is for outpatient services (including, for example, Rural Health Clinics, free-standing clinics, and home health clinics). A value greater than 50 percent indicates that the majority of total patient revenues is for outpatient services. A value less than 50 percent indicates that the majority of total patient revenues is for inpatient services.</a:t>
            </a:r>
          </a:p>
        </p:txBody>
      </p:sp>
      <p:sp>
        <p:nvSpPr>
          <p:cNvPr id="94212" name="Text Box 22"/>
          <p:cNvSpPr txBox="1">
            <a:spLocks noChangeArrowheads="1"/>
          </p:cNvSpPr>
          <p:nvPr/>
        </p:nvSpPr>
        <p:spPr bwMode="auto">
          <a:xfrm>
            <a:off x="146050" y="1752600"/>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94213" name="Text Box 23"/>
          <p:cNvSpPr txBox="1">
            <a:spLocks noChangeArrowheads="1"/>
          </p:cNvSpPr>
          <p:nvPr/>
        </p:nvSpPr>
        <p:spPr bwMode="auto">
          <a:xfrm>
            <a:off x="146050" y="2830513"/>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94214" name="Text Box 23"/>
          <p:cNvSpPr txBox="1">
            <a:spLocks noChangeArrowheads="1"/>
          </p:cNvSpPr>
          <p:nvPr/>
        </p:nvSpPr>
        <p:spPr bwMode="auto">
          <a:xfrm>
            <a:off x="114328" y="4953000"/>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94215" name="TextBox 10"/>
          <p:cNvSpPr txBox="1">
            <a:spLocks noChangeArrowheads="1"/>
          </p:cNvSpPr>
          <p:nvPr/>
        </p:nvSpPr>
        <p:spPr bwMode="auto">
          <a:xfrm>
            <a:off x="2370117" y="4953000"/>
            <a:ext cx="974947" cy="400110"/>
          </a:xfrm>
          <a:prstGeom prst="rect">
            <a:avLst/>
          </a:prstGeom>
          <a:noFill/>
          <a:ln w="9525">
            <a:noFill/>
            <a:miter lim="800000"/>
            <a:headEnd/>
            <a:tailEnd/>
          </a:ln>
        </p:spPr>
        <p:txBody>
          <a:bodyPr wrap="none">
            <a:spAutoFit/>
          </a:bodyPr>
          <a:lstStyle/>
          <a:p>
            <a:r>
              <a:rPr lang="en-US" sz="2000" dirty="0"/>
              <a:t>82.31%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p:cNvSpPr txBox="1">
            <a:spLocks noChangeArrowheads="1"/>
          </p:cNvSpPr>
          <p:nvPr/>
        </p:nvSpPr>
        <p:spPr bwMode="auto">
          <a:xfrm>
            <a:off x="1916003" y="2441090"/>
            <a:ext cx="5229445" cy="984885"/>
          </a:xfrm>
          <a:prstGeom prst="rect">
            <a:avLst/>
          </a:prstGeom>
          <a:noFill/>
          <a:ln w="9525" algn="ctr">
            <a:noFill/>
            <a:miter lim="800000"/>
            <a:headEnd/>
            <a:tailEnd/>
          </a:ln>
        </p:spPr>
        <p:txBody>
          <a:bodyPr wrap="none">
            <a:spAutoFit/>
          </a:bodyPr>
          <a:lstStyle/>
          <a:p>
            <a:pPr algn="ctr" eaLnBrk="0" hangingPunct="0"/>
            <a:r>
              <a:rPr lang="en-US" sz="3600" b="1" i="1" dirty="0">
                <a:solidFill>
                  <a:srgbClr val="003768"/>
                </a:solidFill>
                <a:latin typeface="+mj-lt"/>
              </a:rPr>
              <a:t>1. Introduction to CAHs</a:t>
            </a:r>
          </a:p>
          <a:p>
            <a:pPr algn="ctr" eaLnBrk="0" hangingPunct="0"/>
            <a:endParaRPr lang="en-US" b="1" i="1" dirty="0">
              <a:solidFill>
                <a:srgbClr val="003768"/>
              </a:solidFill>
              <a:latin typeface="+mj-lt"/>
            </a:endParaRPr>
          </a:p>
        </p:txBody>
      </p:sp>
      <p:sp>
        <p:nvSpPr>
          <p:cNvPr id="24578" name="Slide Number Placeholder 3"/>
          <p:cNvSpPr>
            <a:spLocks noGrp="1"/>
          </p:cNvSpPr>
          <p:nvPr>
            <p:ph type="sldNum" sz="quarter" idx="12"/>
          </p:nvPr>
        </p:nvSpPr>
        <p:spPr>
          <a:xfrm>
            <a:off x="7117739" y="5638800"/>
            <a:ext cx="1984169" cy="365125"/>
          </a:xfrm>
          <a:noFill/>
        </p:spPr>
        <p:txBody>
          <a:bodyPr/>
          <a:lstStyle/>
          <a:p>
            <a:pPr algn="ctr"/>
            <a:fld id="{0510E019-4C85-4801-94AF-AD65E1937976}" type="slidenum">
              <a:rPr lang="en-US" smtClean="0">
                <a:latin typeface="Times"/>
              </a:rPr>
              <a:pPr algn="ctr"/>
              <a:t>4</a:t>
            </a:fld>
            <a:endParaRPr lang="en-US" dirty="0">
              <a:latin typeface="Time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ChangeArrowheads="1"/>
          </p:cNvSpPr>
          <p:nvPr>
            <p:ph type="ctrTitle"/>
          </p:nvPr>
        </p:nvSpPr>
        <p:spPr>
          <a:xfrm>
            <a:off x="1080654" y="170996"/>
            <a:ext cx="7910946" cy="992785"/>
          </a:xfrm>
        </p:spPr>
        <p:txBody>
          <a:bodyPr/>
          <a:lstStyle/>
          <a:p>
            <a:pPr eaLnBrk="1" hangingPunct="1"/>
            <a:r>
              <a:rPr lang="en-US" sz="3200" dirty="0"/>
              <a:t>Outpatient:  Hospital Medicare Outpatient Payer Mix</a:t>
            </a:r>
          </a:p>
        </p:txBody>
      </p:sp>
      <p:sp>
        <p:nvSpPr>
          <p:cNvPr id="100360" name="Slide Number Placeholder 9"/>
          <p:cNvSpPr>
            <a:spLocks noGrp="1"/>
          </p:cNvSpPr>
          <p:nvPr>
            <p:ph type="sldNum" sz="quarter" idx="4294967295"/>
          </p:nvPr>
        </p:nvSpPr>
        <p:spPr>
          <a:xfrm>
            <a:off x="7206343" y="5585515"/>
            <a:ext cx="1905000" cy="457200"/>
          </a:xfrm>
          <a:prstGeom prst="rect">
            <a:avLst/>
          </a:prstGeom>
          <a:noFill/>
        </p:spPr>
        <p:txBody>
          <a:bodyPr/>
          <a:lstStyle/>
          <a:p>
            <a:fld id="{1C81989A-3E67-4C3E-95DD-2043E2871FCD}" type="slidenum">
              <a:rPr lang="en-US" smtClean="0">
                <a:latin typeface="Times"/>
              </a:rPr>
              <a:pPr/>
              <a:t>40</a:t>
            </a:fld>
            <a:endParaRPr lang="en-US" dirty="0">
              <a:latin typeface="Times"/>
            </a:endParaRPr>
          </a:p>
        </p:txBody>
      </p:sp>
      <p:sp>
        <p:nvSpPr>
          <p:cNvPr id="100354" name="Text Box 20"/>
          <p:cNvSpPr txBox="1">
            <a:spLocks noChangeArrowheads="1"/>
          </p:cNvSpPr>
          <p:nvPr/>
        </p:nvSpPr>
        <p:spPr bwMode="auto">
          <a:xfrm>
            <a:off x="2362200" y="1614730"/>
            <a:ext cx="4800600" cy="707886"/>
          </a:xfrm>
          <a:prstGeom prst="rect">
            <a:avLst/>
          </a:prstGeom>
          <a:noFill/>
          <a:ln w="9525" algn="ctr">
            <a:noFill/>
            <a:miter lim="800000"/>
            <a:headEnd/>
            <a:tailEnd/>
          </a:ln>
        </p:spPr>
        <p:txBody>
          <a:bodyPr wrap="square">
            <a:spAutoFit/>
          </a:bodyPr>
          <a:lstStyle/>
          <a:p>
            <a:pPr algn="ctr" eaLnBrk="0" hangingPunct="0"/>
            <a:r>
              <a:rPr lang="en-US" sz="2000" u="sng" dirty="0"/>
              <a:t>Hospital Outpatient Medicare charges</a:t>
            </a:r>
          </a:p>
          <a:p>
            <a:pPr algn="ctr" eaLnBrk="0" hangingPunct="0"/>
            <a:r>
              <a:rPr lang="en-US" sz="2000" dirty="0"/>
              <a:t>Hospital total outpatient charges</a:t>
            </a:r>
          </a:p>
        </p:txBody>
      </p:sp>
      <p:sp>
        <p:nvSpPr>
          <p:cNvPr id="100355" name="Text Box 21"/>
          <p:cNvSpPr txBox="1">
            <a:spLocks noChangeArrowheads="1"/>
          </p:cNvSpPr>
          <p:nvPr/>
        </p:nvSpPr>
        <p:spPr bwMode="auto">
          <a:xfrm>
            <a:off x="2362200" y="2667000"/>
            <a:ext cx="6781800" cy="2246313"/>
          </a:xfrm>
          <a:prstGeom prst="rect">
            <a:avLst/>
          </a:prstGeom>
          <a:noFill/>
          <a:ln w="9525" algn="ctr">
            <a:noFill/>
            <a:miter lim="800000"/>
            <a:headEnd/>
            <a:tailEnd/>
          </a:ln>
        </p:spPr>
        <p:txBody>
          <a:bodyPr>
            <a:spAutoFit/>
          </a:bodyPr>
          <a:lstStyle/>
          <a:p>
            <a:r>
              <a:rPr lang="en-US" sz="2000" dirty="0"/>
              <a:t>Measures the percentage of total outpatient charges that is for Medicare patients. A value greater than 50 percent indicates that the majority of outpatient charges is for Medicare patients. Very high values may indicate lack of financial diversification due to high dependence on Medicare reimbursement. A value less than 50 percent indicates that the majority of outpatient charges is for Medicaid, privately insured, and other patients.</a:t>
            </a:r>
          </a:p>
        </p:txBody>
      </p:sp>
      <p:sp>
        <p:nvSpPr>
          <p:cNvPr id="100356" name="Text Box 22"/>
          <p:cNvSpPr txBox="1">
            <a:spLocks noChangeArrowheads="1"/>
          </p:cNvSpPr>
          <p:nvPr/>
        </p:nvSpPr>
        <p:spPr bwMode="auto">
          <a:xfrm>
            <a:off x="123825" y="176864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00357" name="Text Box 23"/>
          <p:cNvSpPr txBox="1">
            <a:spLocks noChangeArrowheads="1"/>
          </p:cNvSpPr>
          <p:nvPr/>
        </p:nvSpPr>
        <p:spPr bwMode="auto">
          <a:xfrm>
            <a:off x="146050" y="2854738"/>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00358" name="Text Box 23"/>
          <p:cNvSpPr txBox="1">
            <a:spLocks noChangeArrowheads="1"/>
          </p:cNvSpPr>
          <p:nvPr/>
        </p:nvSpPr>
        <p:spPr bwMode="auto">
          <a:xfrm>
            <a:off x="1" y="5171550"/>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100359" name="TextBox 10"/>
          <p:cNvSpPr txBox="1">
            <a:spLocks noChangeArrowheads="1"/>
          </p:cNvSpPr>
          <p:nvPr/>
        </p:nvSpPr>
        <p:spPr bwMode="auto">
          <a:xfrm>
            <a:off x="2438399" y="5147800"/>
            <a:ext cx="974947" cy="400110"/>
          </a:xfrm>
          <a:prstGeom prst="rect">
            <a:avLst/>
          </a:prstGeom>
          <a:noFill/>
          <a:ln w="9525">
            <a:noFill/>
            <a:miter lim="800000"/>
            <a:headEnd/>
            <a:tailEnd/>
          </a:ln>
        </p:spPr>
        <p:txBody>
          <a:bodyPr wrap="none">
            <a:spAutoFit/>
          </a:bodyPr>
          <a:lstStyle/>
          <a:p>
            <a:r>
              <a:rPr lang="en-US" sz="2000" dirty="0"/>
              <a:t>30.68%</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ctrTitle"/>
          </p:nvPr>
        </p:nvSpPr>
        <p:spPr>
          <a:xfrm>
            <a:off x="1080654" y="170996"/>
            <a:ext cx="7834746" cy="992785"/>
          </a:xfrm>
        </p:spPr>
        <p:txBody>
          <a:bodyPr/>
          <a:lstStyle/>
          <a:p>
            <a:pPr eaLnBrk="1" hangingPunct="1"/>
            <a:r>
              <a:rPr lang="en-US" sz="3200" dirty="0"/>
              <a:t>Outpatient:  Hospital Medicare Outpatient Cost to Charge</a:t>
            </a:r>
          </a:p>
        </p:txBody>
      </p:sp>
      <p:sp>
        <p:nvSpPr>
          <p:cNvPr id="102408" name="Slide Number Placeholder 9"/>
          <p:cNvSpPr>
            <a:spLocks noGrp="1"/>
          </p:cNvSpPr>
          <p:nvPr>
            <p:ph type="sldNum" sz="quarter" idx="4294967295"/>
          </p:nvPr>
        </p:nvSpPr>
        <p:spPr>
          <a:xfrm>
            <a:off x="7239000" y="5610255"/>
            <a:ext cx="1905000" cy="457200"/>
          </a:xfrm>
          <a:prstGeom prst="rect">
            <a:avLst/>
          </a:prstGeom>
          <a:noFill/>
        </p:spPr>
        <p:txBody>
          <a:bodyPr/>
          <a:lstStyle/>
          <a:p>
            <a:fld id="{50569130-FD29-4BCB-8C07-948DA15E645E}" type="slidenum">
              <a:rPr lang="en-US" smtClean="0">
                <a:latin typeface="Times"/>
              </a:rPr>
              <a:pPr/>
              <a:t>41</a:t>
            </a:fld>
            <a:endParaRPr lang="en-US" dirty="0">
              <a:latin typeface="Times"/>
            </a:endParaRPr>
          </a:p>
        </p:txBody>
      </p:sp>
      <p:sp>
        <p:nvSpPr>
          <p:cNvPr id="102402" name="Text Box 20"/>
          <p:cNvSpPr txBox="1">
            <a:spLocks noChangeArrowheads="1"/>
          </p:cNvSpPr>
          <p:nvPr/>
        </p:nvSpPr>
        <p:spPr bwMode="auto">
          <a:xfrm>
            <a:off x="2362200" y="1447800"/>
            <a:ext cx="4876800" cy="707886"/>
          </a:xfrm>
          <a:prstGeom prst="rect">
            <a:avLst/>
          </a:prstGeom>
          <a:noFill/>
          <a:ln w="9525" algn="ctr">
            <a:noFill/>
            <a:miter lim="800000"/>
            <a:headEnd/>
            <a:tailEnd/>
          </a:ln>
        </p:spPr>
        <p:txBody>
          <a:bodyPr wrap="square">
            <a:spAutoFit/>
          </a:bodyPr>
          <a:lstStyle/>
          <a:p>
            <a:pPr algn="ctr" eaLnBrk="0" hangingPunct="0"/>
            <a:r>
              <a:rPr lang="en-US" sz="2000" u="sng" dirty="0"/>
              <a:t>Hospital Medicare Outpatient Costs</a:t>
            </a:r>
          </a:p>
          <a:p>
            <a:pPr algn="ctr" eaLnBrk="0" hangingPunct="0"/>
            <a:r>
              <a:rPr lang="en-US" sz="2000" dirty="0"/>
              <a:t>Hospital Medicare Outpatient Charges</a:t>
            </a:r>
          </a:p>
        </p:txBody>
      </p:sp>
      <p:sp>
        <p:nvSpPr>
          <p:cNvPr id="102403" name="Text Box 21"/>
          <p:cNvSpPr txBox="1">
            <a:spLocks noChangeArrowheads="1"/>
          </p:cNvSpPr>
          <p:nvPr/>
        </p:nvSpPr>
        <p:spPr bwMode="auto">
          <a:xfrm>
            <a:off x="2362200" y="2362200"/>
            <a:ext cx="6781800" cy="2838450"/>
          </a:xfrm>
          <a:prstGeom prst="rect">
            <a:avLst/>
          </a:prstGeom>
          <a:noFill/>
          <a:ln w="9525" algn="ctr">
            <a:noFill/>
            <a:miter lim="800000"/>
            <a:headEnd/>
            <a:tailEnd/>
          </a:ln>
        </p:spPr>
        <p:txBody>
          <a:bodyPr>
            <a:spAutoFit/>
          </a:bodyPr>
          <a:lstStyle/>
          <a:p>
            <a:r>
              <a:rPr lang="en-US" sz="1800" dirty="0"/>
              <a:t>Measures the outpatient Medicare costs per dollar of outpatient Medicare charges. A value less than 0.5 indicates that Medicare outpatient costs are less than one half of Medicare outpatient  charges. Very low values may indicate patient volume is relatively high, gross charges are relatively high, costs are relatively low, or some combination of these factors. A value greater than 0.5 indicates that Medicare outpatient costs are greater than one half of Medicare outpatient charges. Very high values may indicate low volume, an inadequate rate structure, an opportunity to review operating costs, or some combination.</a:t>
            </a:r>
          </a:p>
        </p:txBody>
      </p:sp>
      <p:sp>
        <p:nvSpPr>
          <p:cNvPr id="102404" name="Text Box 22"/>
          <p:cNvSpPr txBox="1">
            <a:spLocks noChangeArrowheads="1"/>
          </p:cNvSpPr>
          <p:nvPr/>
        </p:nvSpPr>
        <p:spPr bwMode="auto">
          <a:xfrm>
            <a:off x="194468" y="1501239"/>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02405" name="Text Box 23"/>
          <p:cNvSpPr txBox="1">
            <a:spLocks noChangeArrowheads="1"/>
          </p:cNvSpPr>
          <p:nvPr/>
        </p:nvSpPr>
        <p:spPr bwMode="auto">
          <a:xfrm>
            <a:off x="-104220" y="2667000"/>
            <a:ext cx="1887538" cy="396875"/>
          </a:xfrm>
          <a:prstGeom prst="rect">
            <a:avLst/>
          </a:prstGeom>
          <a:noFill/>
          <a:ln w="9525" algn="ctr">
            <a:noFill/>
            <a:miter lim="800000"/>
            <a:headEnd/>
            <a:tailEnd/>
          </a:ln>
        </p:spPr>
        <p:txBody>
          <a:bodyPr wrap="none">
            <a:spAutoFit/>
          </a:bodyPr>
          <a:lstStyle/>
          <a:p>
            <a:pPr algn="ctr" eaLnBrk="0" hangingPunct="0"/>
            <a:r>
              <a:rPr lang="en-US" sz="2000" i="1" dirty="0"/>
              <a:t>   Interpretation</a:t>
            </a:r>
          </a:p>
        </p:txBody>
      </p:sp>
      <p:sp>
        <p:nvSpPr>
          <p:cNvPr id="102406" name="Text Box 23"/>
          <p:cNvSpPr txBox="1">
            <a:spLocks noChangeArrowheads="1"/>
          </p:cNvSpPr>
          <p:nvPr/>
        </p:nvSpPr>
        <p:spPr bwMode="auto">
          <a:xfrm>
            <a:off x="1" y="5298220"/>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9" name="TextBox 10">
            <a:extLst>
              <a:ext uri="{FF2B5EF4-FFF2-40B4-BE49-F238E27FC236}">
                <a16:creationId xmlns:a16="http://schemas.microsoft.com/office/drawing/2014/main" id="{D1A4549B-C5A8-8949-BBA9-6976167DC266}"/>
              </a:ext>
            </a:extLst>
          </p:cNvPr>
          <p:cNvSpPr txBox="1">
            <a:spLocks noChangeArrowheads="1"/>
          </p:cNvSpPr>
          <p:nvPr/>
        </p:nvSpPr>
        <p:spPr bwMode="auto">
          <a:xfrm>
            <a:off x="2362200" y="5298220"/>
            <a:ext cx="974947" cy="400110"/>
          </a:xfrm>
          <a:prstGeom prst="rect">
            <a:avLst/>
          </a:prstGeom>
          <a:noFill/>
          <a:ln w="9525">
            <a:noFill/>
            <a:miter lim="800000"/>
            <a:headEnd/>
            <a:tailEnd/>
          </a:ln>
        </p:spPr>
        <p:txBody>
          <a:bodyPr wrap="none">
            <a:spAutoFit/>
          </a:bodyPr>
          <a:lstStyle/>
          <a:p>
            <a:r>
              <a:rPr lang="en-US" sz="2000" dirty="0"/>
              <a:t>42.45%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ctrTitle"/>
          </p:nvPr>
        </p:nvSpPr>
        <p:spPr>
          <a:xfrm>
            <a:off x="1080654" y="170996"/>
            <a:ext cx="7910946" cy="992785"/>
          </a:xfrm>
        </p:spPr>
        <p:txBody>
          <a:bodyPr/>
          <a:lstStyle/>
          <a:p>
            <a:pPr eaLnBrk="1" hangingPunct="1"/>
            <a:r>
              <a:rPr lang="en-US" sz="3200" dirty="0"/>
              <a:t>Inpatient:  Medicare Inpatient Payer Mix</a:t>
            </a:r>
          </a:p>
        </p:txBody>
      </p:sp>
      <p:sp>
        <p:nvSpPr>
          <p:cNvPr id="98312" name="Slide Number Placeholder 9"/>
          <p:cNvSpPr>
            <a:spLocks noGrp="1"/>
          </p:cNvSpPr>
          <p:nvPr>
            <p:ph type="sldNum" sz="quarter" idx="4294967295"/>
          </p:nvPr>
        </p:nvSpPr>
        <p:spPr>
          <a:xfrm>
            <a:off x="7239000" y="5680825"/>
            <a:ext cx="1905000" cy="457200"/>
          </a:xfrm>
          <a:prstGeom prst="rect">
            <a:avLst/>
          </a:prstGeom>
          <a:noFill/>
        </p:spPr>
        <p:txBody>
          <a:bodyPr/>
          <a:lstStyle/>
          <a:p>
            <a:fld id="{62D54AB8-8B71-4D23-9229-54A7A0250260}" type="slidenum">
              <a:rPr lang="en-US" smtClean="0">
                <a:latin typeface="Times"/>
              </a:rPr>
              <a:pPr/>
              <a:t>42</a:t>
            </a:fld>
            <a:endParaRPr lang="en-US" dirty="0">
              <a:latin typeface="Times"/>
            </a:endParaRPr>
          </a:p>
        </p:txBody>
      </p:sp>
      <p:sp>
        <p:nvSpPr>
          <p:cNvPr id="98306" name="Text Box 20"/>
          <p:cNvSpPr txBox="1">
            <a:spLocks noChangeArrowheads="1"/>
          </p:cNvSpPr>
          <p:nvPr/>
        </p:nvSpPr>
        <p:spPr bwMode="auto">
          <a:xfrm>
            <a:off x="2331522" y="1371600"/>
            <a:ext cx="6553200" cy="708025"/>
          </a:xfrm>
          <a:prstGeom prst="rect">
            <a:avLst/>
          </a:prstGeom>
          <a:noFill/>
          <a:ln w="9525" algn="ctr">
            <a:noFill/>
            <a:miter lim="800000"/>
            <a:headEnd/>
            <a:tailEnd/>
          </a:ln>
        </p:spPr>
        <p:txBody>
          <a:bodyPr>
            <a:spAutoFit/>
          </a:bodyPr>
          <a:lstStyle/>
          <a:p>
            <a:pPr algn="ctr" eaLnBrk="0" hangingPunct="0"/>
            <a:r>
              <a:rPr lang="en-US" sz="2000" u="sng" dirty="0"/>
              <a:t>Medicare inpatient days</a:t>
            </a:r>
          </a:p>
          <a:p>
            <a:pPr algn="ctr" eaLnBrk="0" hangingPunct="0"/>
            <a:r>
              <a:rPr lang="en-US" sz="2000" dirty="0"/>
              <a:t>Total inpatient days – Nursery bed days – NF Swing bed days</a:t>
            </a:r>
          </a:p>
        </p:txBody>
      </p:sp>
      <p:sp>
        <p:nvSpPr>
          <p:cNvPr id="98307" name="Text Box 21"/>
          <p:cNvSpPr txBox="1">
            <a:spLocks noChangeArrowheads="1"/>
          </p:cNvSpPr>
          <p:nvPr/>
        </p:nvSpPr>
        <p:spPr bwMode="auto">
          <a:xfrm>
            <a:off x="2331522" y="2438400"/>
            <a:ext cx="6553200" cy="2554288"/>
          </a:xfrm>
          <a:prstGeom prst="rect">
            <a:avLst/>
          </a:prstGeom>
          <a:noFill/>
          <a:ln w="9525" algn="ctr">
            <a:noFill/>
            <a:miter lim="800000"/>
            <a:headEnd/>
            <a:tailEnd/>
          </a:ln>
        </p:spPr>
        <p:txBody>
          <a:bodyPr>
            <a:spAutoFit/>
          </a:bodyPr>
          <a:lstStyle/>
          <a:p>
            <a:r>
              <a:rPr lang="en-US" sz="2000" dirty="0"/>
              <a:t>Measures the percentage of total inpatient days that is provided to Medicare patients. A value greater than 50 percent indicates that the majority of inpatient days is for Medicare patients. Very high values may indicate lack of financial diversification due to high dependence on Medicare reimbursement. A value less than 50 percent indicates that the majority of inpatient days is for Medicaid, privately insured, and other patients.</a:t>
            </a:r>
          </a:p>
        </p:txBody>
      </p:sp>
      <p:sp>
        <p:nvSpPr>
          <p:cNvPr id="98308" name="Text Box 22"/>
          <p:cNvSpPr txBox="1">
            <a:spLocks noChangeArrowheads="1"/>
          </p:cNvSpPr>
          <p:nvPr/>
        </p:nvSpPr>
        <p:spPr bwMode="auto">
          <a:xfrm>
            <a:off x="146050" y="1425039"/>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98309" name="Text Box 23"/>
          <p:cNvSpPr txBox="1">
            <a:spLocks noChangeArrowheads="1"/>
          </p:cNvSpPr>
          <p:nvPr/>
        </p:nvSpPr>
        <p:spPr bwMode="auto">
          <a:xfrm>
            <a:off x="146050" y="2800350"/>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98310" name="Text Box 23"/>
          <p:cNvSpPr txBox="1">
            <a:spLocks noChangeArrowheads="1"/>
          </p:cNvSpPr>
          <p:nvPr/>
        </p:nvSpPr>
        <p:spPr bwMode="auto">
          <a:xfrm>
            <a:off x="1" y="5280715"/>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98311" name="TextBox 10"/>
          <p:cNvSpPr txBox="1">
            <a:spLocks noChangeArrowheads="1"/>
          </p:cNvSpPr>
          <p:nvPr/>
        </p:nvSpPr>
        <p:spPr bwMode="auto">
          <a:xfrm>
            <a:off x="2331522" y="5280715"/>
            <a:ext cx="974947" cy="400110"/>
          </a:xfrm>
          <a:prstGeom prst="rect">
            <a:avLst/>
          </a:prstGeom>
          <a:noFill/>
          <a:ln w="9525">
            <a:noFill/>
            <a:miter lim="800000"/>
            <a:headEnd/>
            <a:tailEnd/>
          </a:ln>
        </p:spPr>
        <p:txBody>
          <a:bodyPr wrap="none">
            <a:spAutoFit/>
          </a:bodyPr>
          <a:lstStyle/>
          <a:p>
            <a:r>
              <a:rPr lang="en-US" sz="2000" dirty="0"/>
              <a:t>59.06%</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ctrTitle"/>
          </p:nvPr>
        </p:nvSpPr>
        <p:spPr/>
        <p:txBody>
          <a:bodyPr/>
          <a:lstStyle/>
          <a:p>
            <a:pPr eaLnBrk="1" hangingPunct="1"/>
            <a:r>
              <a:rPr lang="en-US" sz="3200" dirty="0"/>
              <a:t>Inpatient:  Medicare Acute Inpatient</a:t>
            </a:r>
            <a:br>
              <a:rPr lang="en-US" sz="3200" dirty="0"/>
            </a:br>
            <a:r>
              <a:rPr lang="en-US" sz="3200" dirty="0"/>
              <a:t>Cost per Day</a:t>
            </a:r>
          </a:p>
        </p:txBody>
      </p:sp>
      <p:sp>
        <p:nvSpPr>
          <p:cNvPr id="104456" name="Slide Number Placeholder 9"/>
          <p:cNvSpPr>
            <a:spLocks noGrp="1"/>
          </p:cNvSpPr>
          <p:nvPr>
            <p:ph type="sldNum" sz="quarter" idx="4294967295"/>
          </p:nvPr>
        </p:nvSpPr>
        <p:spPr>
          <a:xfrm>
            <a:off x="7228114" y="5601255"/>
            <a:ext cx="1905000" cy="457200"/>
          </a:xfrm>
          <a:prstGeom prst="rect">
            <a:avLst/>
          </a:prstGeom>
          <a:noFill/>
        </p:spPr>
        <p:txBody>
          <a:bodyPr/>
          <a:lstStyle/>
          <a:p>
            <a:fld id="{D8D8CC4E-865B-4FB2-955C-D7C90FECEF28}" type="slidenum">
              <a:rPr lang="en-US" smtClean="0">
                <a:latin typeface="Times"/>
              </a:rPr>
              <a:pPr/>
              <a:t>43</a:t>
            </a:fld>
            <a:endParaRPr lang="en-US" dirty="0">
              <a:latin typeface="Times"/>
            </a:endParaRPr>
          </a:p>
        </p:txBody>
      </p:sp>
      <p:sp>
        <p:nvSpPr>
          <p:cNvPr id="104450" name="Text Box 20"/>
          <p:cNvSpPr txBox="1">
            <a:spLocks noChangeArrowheads="1"/>
          </p:cNvSpPr>
          <p:nvPr/>
        </p:nvSpPr>
        <p:spPr bwMode="auto">
          <a:xfrm>
            <a:off x="2362200" y="1676400"/>
            <a:ext cx="4572000" cy="707886"/>
          </a:xfrm>
          <a:prstGeom prst="rect">
            <a:avLst/>
          </a:prstGeom>
          <a:noFill/>
          <a:ln w="9525" algn="ctr">
            <a:noFill/>
            <a:miter lim="800000"/>
            <a:headEnd/>
            <a:tailEnd/>
          </a:ln>
        </p:spPr>
        <p:txBody>
          <a:bodyPr>
            <a:spAutoFit/>
          </a:bodyPr>
          <a:lstStyle/>
          <a:p>
            <a:pPr algn="ctr" eaLnBrk="0" hangingPunct="0"/>
            <a:r>
              <a:rPr lang="en-US" sz="2000" u="sng" dirty="0"/>
              <a:t>Medicare acute inpatient cost</a:t>
            </a:r>
          </a:p>
          <a:p>
            <a:pPr algn="ctr" eaLnBrk="0" hangingPunct="0"/>
            <a:r>
              <a:rPr lang="en-US" sz="2000" dirty="0"/>
              <a:t>(Medicare Inpatient Days (excl. HMO))</a:t>
            </a:r>
          </a:p>
        </p:txBody>
      </p:sp>
      <p:sp>
        <p:nvSpPr>
          <p:cNvPr id="104451" name="Text Box 21"/>
          <p:cNvSpPr txBox="1">
            <a:spLocks noChangeArrowheads="1"/>
          </p:cNvSpPr>
          <p:nvPr/>
        </p:nvSpPr>
        <p:spPr bwMode="auto">
          <a:xfrm>
            <a:off x="2362200" y="2667000"/>
            <a:ext cx="6477000" cy="2554545"/>
          </a:xfrm>
          <a:prstGeom prst="rect">
            <a:avLst/>
          </a:prstGeom>
          <a:noFill/>
          <a:ln w="9525" algn="ctr">
            <a:noFill/>
            <a:miter lim="800000"/>
            <a:headEnd/>
            <a:tailEnd/>
          </a:ln>
        </p:spPr>
        <p:txBody>
          <a:bodyPr>
            <a:spAutoFit/>
          </a:bodyPr>
          <a:lstStyle/>
          <a:p>
            <a:r>
              <a:rPr lang="en-US" sz="2000" dirty="0"/>
              <a:t>Measures the average daily cost of a Medicare acute inpatient. Skilled nursing facility days are excluded. A high value indicates a higher cost per day (and thus a higher amount of Medicare revenue per day). A low value indicates a low cost and amount of Medicare revenue per day. Medicare Acute Inpatient Cost per Day is influenced by facility occupancy rates, utilization of services, and the ability to manage costs.</a:t>
            </a:r>
          </a:p>
        </p:txBody>
      </p:sp>
      <p:sp>
        <p:nvSpPr>
          <p:cNvPr id="104452" name="Text Box 22"/>
          <p:cNvSpPr txBox="1">
            <a:spLocks noChangeArrowheads="1"/>
          </p:cNvSpPr>
          <p:nvPr/>
        </p:nvSpPr>
        <p:spPr bwMode="auto">
          <a:xfrm>
            <a:off x="203694" y="1676400"/>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04453" name="Text Box 23"/>
          <p:cNvSpPr txBox="1">
            <a:spLocks noChangeArrowheads="1"/>
          </p:cNvSpPr>
          <p:nvPr/>
        </p:nvSpPr>
        <p:spPr bwMode="auto">
          <a:xfrm>
            <a:off x="201961" y="2924011"/>
            <a:ext cx="1611313" cy="400050"/>
          </a:xfrm>
          <a:prstGeom prst="rect">
            <a:avLst/>
          </a:prstGeom>
          <a:noFill/>
          <a:ln w="9525" algn="ctr">
            <a:noFill/>
            <a:miter lim="800000"/>
            <a:headEnd/>
            <a:tailEnd/>
          </a:ln>
        </p:spPr>
        <p:txBody>
          <a:bodyPr wrap="none">
            <a:spAutoFit/>
          </a:bodyPr>
          <a:lstStyle/>
          <a:p>
            <a:pPr algn="ctr" eaLnBrk="0" hangingPunct="0"/>
            <a:r>
              <a:rPr lang="en-US" sz="2000" i="1"/>
              <a:t>Interpretation</a:t>
            </a:r>
          </a:p>
        </p:txBody>
      </p:sp>
      <p:sp>
        <p:nvSpPr>
          <p:cNvPr id="104454" name="Text Box 23"/>
          <p:cNvSpPr txBox="1">
            <a:spLocks noChangeArrowheads="1"/>
          </p:cNvSpPr>
          <p:nvPr/>
        </p:nvSpPr>
        <p:spPr bwMode="auto">
          <a:xfrm>
            <a:off x="114327" y="5187290"/>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104455" name="TextBox 10"/>
          <p:cNvSpPr txBox="1">
            <a:spLocks noChangeArrowheads="1"/>
          </p:cNvSpPr>
          <p:nvPr/>
        </p:nvSpPr>
        <p:spPr bwMode="auto">
          <a:xfrm>
            <a:off x="2438400" y="5181600"/>
            <a:ext cx="825867" cy="400110"/>
          </a:xfrm>
          <a:prstGeom prst="rect">
            <a:avLst/>
          </a:prstGeom>
          <a:noFill/>
          <a:ln w="9525">
            <a:noFill/>
            <a:miter lim="800000"/>
            <a:headEnd/>
            <a:tailEnd/>
          </a:ln>
        </p:spPr>
        <p:txBody>
          <a:bodyPr wrap="none">
            <a:spAutoFit/>
          </a:bodyPr>
          <a:lstStyle/>
          <a:p>
            <a:r>
              <a:rPr lang="en-US" sz="2000" dirty="0"/>
              <a:t>$3374</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ctrTitle"/>
          </p:nvPr>
        </p:nvSpPr>
        <p:spPr/>
        <p:txBody>
          <a:bodyPr/>
          <a:lstStyle/>
          <a:p>
            <a:pPr eaLnBrk="1" hangingPunct="1"/>
            <a:r>
              <a:rPr lang="en-US" sz="3200" dirty="0"/>
              <a:t>Inpatient:</a:t>
            </a:r>
            <a:br>
              <a:rPr lang="en-US" sz="3200" dirty="0"/>
            </a:br>
            <a:r>
              <a:rPr lang="en-US" sz="3200" dirty="0"/>
              <a:t>Average Daily Census Swing-SNF</a:t>
            </a:r>
          </a:p>
        </p:txBody>
      </p:sp>
      <p:sp>
        <p:nvSpPr>
          <p:cNvPr id="112648" name="Slide Number Placeholder 9"/>
          <p:cNvSpPr>
            <a:spLocks noGrp="1"/>
          </p:cNvSpPr>
          <p:nvPr>
            <p:ph type="sldNum" sz="quarter" idx="4294967295"/>
          </p:nvPr>
        </p:nvSpPr>
        <p:spPr>
          <a:xfrm>
            <a:off x="7239000" y="5638800"/>
            <a:ext cx="1905000" cy="457200"/>
          </a:xfrm>
          <a:prstGeom prst="rect">
            <a:avLst/>
          </a:prstGeom>
          <a:noFill/>
        </p:spPr>
        <p:txBody>
          <a:bodyPr/>
          <a:lstStyle/>
          <a:p>
            <a:fld id="{16AFEEE2-C163-4A73-864C-762E2C35C4DB}" type="slidenum">
              <a:rPr lang="en-US" smtClean="0">
                <a:latin typeface="Times"/>
              </a:rPr>
              <a:pPr/>
              <a:t>44</a:t>
            </a:fld>
            <a:endParaRPr lang="en-US" dirty="0">
              <a:latin typeface="Times"/>
            </a:endParaRPr>
          </a:p>
        </p:txBody>
      </p:sp>
      <p:sp>
        <p:nvSpPr>
          <p:cNvPr id="112642" name="Text Box 20"/>
          <p:cNvSpPr txBox="1">
            <a:spLocks noChangeArrowheads="1"/>
          </p:cNvSpPr>
          <p:nvPr/>
        </p:nvSpPr>
        <p:spPr bwMode="auto">
          <a:xfrm>
            <a:off x="2362200" y="1778000"/>
            <a:ext cx="3657600" cy="708025"/>
          </a:xfrm>
          <a:prstGeom prst="rect">
            <a:avLst/>
          </a:prstGeom>
          <a:noFill/>
          <a:ln w="9525" algn="ctr">
            <a:noFill/>
            <a:miter lim="800000"/>
            <a:headEnd/>
            <a:tailEnd/>
          </a:ln>
        </p:spPr>
        <p:txBody>
          <a:bodyPr>
            <a:spAutoFit/>
          </a:bodyPr>
          <a:lstStyle/>
          <a:p>
            <a:pPr algn="ctr" eaLnBrk="0" hangingPunct="0"/>
            <a:r>
              <a:rPr lang="en-US" sz="2000" u="sng" dirty="0"/>
              <a:t>Inpatient swing bed SNF days</a:t>
            </a:r>
          </a:p>
          <a:p>
            <a:pPr algn="ctr" eaLnBrk="0" hangingPunct="0"/>
            <a:r>
              <a:rPr lang="en-US" sz="2000" dirty="0"/>
              <a:t>Days in period</a:t>
            </a:r>
          </a:p>
        </p:txBody>
      </p:sp>
      <p:sp>
        <p:nvSpPr>
          <p:cNvPr id="112643" name="Text Box 21"/>
          <p:cNvSpPr txBox="1">
            <a:spLocks noChangeArrowheads="1"/>
          </p:cNvSpPr>
          <p:nvPr/>
        </p:nvSpPr>
        <p:spPr bwMode="auto">
          <a:xfrm>
            <a:off x="2362200" y="2971800"/>
            <a:ext cx="6553200" cy="1631950"/>
          </a:xfrm>
          <a:prstGeom prst="rect">
            <a:avLst/>
          </a:prstGeom>
          <a:noFill/>
          <a:ln w="9525" algn="ctr">
            <a:noFill/>
            <a:miter lim="800000"/>
            <a:headEnd/>
            <a:tailEnd/>
          </a:ln>
        </p:spPr>
        <p:txBody>
          <a:bodyPr>
            <a:spAutoFit/>
          </a:bodyPr>
          <a:lstStyle/>
          <a:p>
            <a:r>
              <a:rPr lang="en-US" sz="2000" dirty="0"/>
              <a:t>Measures the average number of swing beds occupied per day. A high value indicates high use of swing-SNF beds. A low value indicates low use of swing-SNF beds. Average Daily Census Swing-SNF Beds is influenced by the number of swing-SNF beds available.</a:t>
            </a:r>
          </a:p>
        </p:txBody>
      </p:sp>
      <p:sp>
        <p:nvSpPr>
          <p:cNvPr id="112644" name="Text Box 22"/>
          <p:cNvSpPr txBox="1">
            <a:spLocks noChangeArrowheads="1"/>
          </p:cNvSpPr>
          <p:nvPr/>
        </p:nvSpPr>
        <p:spPr bwMode="auto">
          <a:xfrm>
            <a:off x="123825" y="1885950"/>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12645" name="Text Box 23"/>
          <p:cNvSpPr txBox="1">
            <a:spLocks noChangeArrowheads="1"/>
          </p:cNvSpPr>
          <p:nvPr/>
        </p:nvSpPr>
        <p:spPr bwMode="auto">
          <a:xfrm>
            <a:off x="123825" y="3111211"/>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12646" name="Text Box 23"/>
          <p:cNvSpPr txBox="1">
            <a:spLocks noChangeArrowheads="1"/>
          </p:cNvSpPr>
          <p:nvPr/>
        </p:nvSpPr>
        <p:spPr bwMode="auto">
          <a:xfrm>
            <a:off x="1" y="4876800"/>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112647" name="TextBox 10"/>
          <p:cNvSpPr txBox="1">
            <a:spLocks noChangeArrowheads="1"/>
          </p:cNvSpPr>
          <p:nvPr/>
        </p:nvSpPr>
        <p:spPr bwMode="auto">
          <a:xfrm>
            <a:off x="2348345" y="4872842"/>
            <a:ext cx="1167307" cy="400110"/>
          </a:xfrm>
          <a:prstGeom prst="rect">
            <a:avLst/>
          </a:prstGeom>
          <a:noFill/>
          <a:ln w="9525">
            <a:noFill/>
            <a:miter lim="800000"/>
            <a:headEnd/>
            <a:tailEnd/>
          </a:ln>
        </p:spPr>
        <p:txBody>
          <a:bodyPr wrap="none">
            <a:spAutoFit/>
          </a:bodyPr>
          <a:lstStyle/>
          <a:p>
            <a:r>
              <a:rPr lang="en-US" sz="2000" dirty="0"/>
              <a:t>1.43 beds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ctrTitle"/>
          </p:nvPr>
        </p:nvSpPr>
        <p:spPr/>
        <p:txBody>
          <a:bodyPr/>
          <a:lstStyle/>
          <a:p>
            <a:pPr eaLnBrk="1" hangingPunct="1"/>
            <a:r>
              <a:rPr lang="en-US" sz="3200" dirty="0"/>
              <a:t>Inpatient:</a:t>
            </a:r>
            <a:br>
              <a:rPr lang="en-US" sz="3200" dirty="0"/>
            </a:br>
            <a:r>
              <a:rPr lang="en-US" sz="3200" dirty="0"/>
              <a:t>Average Daily Census Acute</a:t>
            </a:r>
          </a:p>
        </p:txBody>
      </p:sp>
      <p:sp>
        <p:nvSpPr>
          <p:cNvPr id="114696" name="Slide Number Placeholder 9"/>
          <p:cNvSpPr>
            <a:spLocks noGrp="1"/>
          </p:cNvSpPr>
          <p:nvPr>
            <p:ph type="sldNum" sz="quarter" idx="4294967295"/>
          </p:nvPr>
        </p:nvSpPr>
        <p:spPr>
          <a:xfrm>
            <a:off x="7246917" y="5638800"/>
            <a:ext cx="1905000" cy="457200"/>
          </a:xfrm>
          <a:prstGeom prst="rect">
            <a:avLst/>
          </a:prstGeom>
          <a:noFill/>
        </p:spPr>
        <p:txBody>
          <a:bodyPr/>
          <a:lstStyle/>
          <a:p>
            <a:fld id="{F880AF16-A0C3-4DDC-B4B6-697D46DD5C00}" type="slidenum">
              <a:rPr lang="en-US" smtClean="0">
                <a:latin typeface="Times"/>
              </a:rPr>
              <a:pPr/>
              <a:t>45</a:t>
            </a:fld>
            <a:endParaRPr lang="en-US" dirty="0">
              <a:latin typeface="Times"/>
            </a:endParaRPr>
          </a:p>
        </p:txBody>
      </p:sp>
      <p:sp>
        <p:nvSpPr>
          <p:cNvPr id="114690" name="Text Box 20"/>
          <p:cNvSpPr txBox="1">
            <a:spLocks noChangeArrowheads="1"/>
          </p:cNvSpPr>
          <p:nvPr/>
        </p:nvSpPr>
        <p:spPr bwMode="auto">
          <a:xfrm>
            <a:off x="2362200" y="1577975"/>
            <a:ext cx="3429000" cy="708025"/>
          </a:xfrm>
          <a:prstGeom prst="rect">
            <a:avLst/>
          </a:prstGeom>
          <a:noFill/>
          <a:ln w="9525" algn="ctr">
            <a:noFill/>
            <a:miter lim="800000"/>
            <a:headEnd/>
            <a:tailEnd/>
          </a:ln>
        </p:spPr>
        <p:txBody>
          <a:bodyPr>
            <a:spAutoFit/>
          </a:bodyPr>
          <a:lstStyle/>
          <a:p>
            <a:pPr algn="ctr" eaLnBrk="0" hangingPunct="0"/>
            <a:r>
              <a:rPr lang="en-US" sz="2000" u="sng" dirty="0"/>
              <a:t>Inpatient acute care bed days</a:t>
            </a:r>
          </a:p>
          <a:p>
            <a:pPr algn="ctr" eaLnBrk="0" hangingPunct="0"/>
            <a:r>
              <a:rPr lang="en-US" sz="2000" dirty="0"/>
              <a:t>Days in period</a:t>
            </a:r>
          </a:p>
        </p:txBody>
      </p:sp>
      <p:sp>
        <p:nvSpPr>
          <p:cNvPr id="114691" name="Text Box 21"/>
          <p:cNvSpPr txBox="1">
            <a:spLocks noChangeArrowheads="1"/>
          </p:cNvSpPr>
          <p:nvPr/>
        </p:nvSpPr>
        <p:spPr bwMode="auto">
          <a:xfrm>
            <a:off x="2362200" y="2667000"/>
            <a:ext cx="6553200" cy="1631950"/>
          </a:xfrm>
          <a:prstGeom prst="rect">
            <a:avLst/>
          </a:prstGeom>
          <a:noFill/>
          <a:ln w="9525" algn="ctr">
            <a:noFill/>
            <a:miter lim="800000"/>
            <a:headEnd/>
            <a:tailEnd/>
          </a:ln>
        </p:spPr>
        <p:txBody>
          <a:bodyPr>
            <a:spAutoFit/>
          </a:bodyPr>
          <a:lstStyle/>
          <a:p>
            <a:r>
              <a:rPr lang="en-US" sz="2000" dirty="0"/>
              <a:t>Measures the average number of acute care beds occupied per day. A high value indicates high use of acute care beds. A low value indicates low use of acute care beds. Average Daily Census Acute Beds will be influenced by the number of acute care beds available.</a:t>
            </a:r>
          </a:p>
        </p:txBody>
      </p:sp>
      <p:sp>
        <p:nvSpPr>
          <p:cNvPr id="114692" name="Text Box 22"/>
          <p:cNvSpPr txBox="1">
            <a:spLocks noChangeArrowheads="1"/>
          </p:cNvSpPr>
          <p:nvPr/>
        </p:nvSpPr>
        <p:spPr bwMode="auto">
          <a:xfrm>
            <a:off x="123825" y="159578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14693" name="Text Box 23"/>
          <p:cNvSpPr txBox="1">
            <a:spLocks noChangeArrowheads="1"/>
          </p:cNvSpPr>
          <p:nvPr/>
        </p:nvSpPr>
        <p:spPr bwMode="auto">
          <a:xfrm>
            <a:off x="107991" y="2667124"/>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14694" name="Text Box 23"/>
          <p:cNvSpPr txBox="1">
            <a:spLocks noChangeArrowheads="1"/>
          </p:cNvSpPr>
          <p:nvPr/>
        </p:nvSpPr>
        <p:spPr bwMode="auto">
          <a:xfrm>
            <a:off x="1" y="4648200"/>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114695" name="TextBox 10"/>
          <p:cNvSpPr txBox="1">
            <a:spLocks noChangeArrowheads="1"/>
          </p:cNvSpPr>
          <p:nvPr/>
        </p:nvSpPr>
        <p:spPr bwMode="auto">
          <a:xfrm>
            <a:off x="2362200" y="4648200"/>
            <a:ext cx="1167307" cy="400110"/>
          </a:xfrm>
          <a:prstGeom prst="rect">
            <a:avLst/>
          </a:prstGeom>
          <a:noFill/>
          <a:ln w="9525">
            <a:noFill/>
            <a:miter lim="800000"/>
            <a:headEnd/>
            <a:tailEnd/>
          </a:ln>
        </p:spPr>
        <p:txBody>
          <a:bodyPr wrap="none">
            <a:spAutoFit/>
          </a:bodyPr>
          <a:lstStyle/>
          <a:p>
            <a:r>
              <a:rPr lang="en-US" sz="2000" dirty="0"/>
              <a:t>2.60 beds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1-Year Change in Operating Revenue</a:t>
            </a:r>
          </a:p>
        </p:txBody>
      </p:sp>
      <p:sp>
        <p:nvSpPr>
          <p:cNvPr id="114696" name="Slide Number Placeholder 9"/>
          <p:cNvSpPr>
            <a:spLocks noGrp="1"/>
          </p:cNvSpPr>
          <p:nvPr>
            <p:ph type="sldNum" sz="quarter" idx="4294967295"/>
          </p:nvPr>
        </p:nvSpPr>
        <p:spPr>
          <a:xfrm>
            <a:off x="7246917" y="5638800"/>
            <a:ext cx="1905000" cy="457200"/>
          </a:xfrm>
          <a:prstGeom prst="rect">
            <a:avLst/>
          </a:prstGeom>
          <a:noFill/>
        </p:spPr>
        <p:txBody>
          <a:bodyPr/>
          <a:lstStyle/>
          <a:p>
            <a:fld id="{F880AF16-A0C3-4DDC-B4B6-697D46DD5C00}" type="slidenum">
              <a:rPr lang="en-US" smtClean="0">
                <a:latin typeface="Times"/>
              </a:rPr>
              <a:pPr/>
              <a:t>46</a:t>
            </a:fld>
            <a:endParaRPr lang="en-US" dirty="0">
              <a:latin typeface="Times"/>
            </a:endParaRPr>
          </a:p>
        </p:txBody>
      </p:sp>
      <p:sp>
        <p:nvSpPr>
          <p:cNvPr id="114692" name="Text Box 22"/>
          <p:cNvSpPr txBox="1">
            <a:spLocks noChangeArrowheads="1"/>
          </p:cNvSpPr>
          <p:nvPr/>
        </p:nvSpPr>
        <p:spPr bwMode="auto">
          <a:xfrm>
            <a:off x="123825" y="159578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14693" name="Text Box 23"/>
          <p:cNvSpPr txBox="1">
            <a:spLocks noChangeArrowheads="1"/>
          </p:cNvSpPr>
          <p:nvPr/>
        </p:nvSpPr>
        <p:spPr bwMode="auto">
          <a:xfrm>
            <a:off x="107991" y="2667124"/>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14694" name="Text Box 23"/>
          <p:cNvSpPr txBox="1">
            <a:spLocks noChangeArrowheads="1"/>
          </p:cNvSpPr>
          <p:nvPr/>
        </p:nvSpPr>
        <p:spPr bwMode="auto">
          <a:xfrm>
            <a:off x="1" y="5048310"/>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114695" name="TextBox 10"/>
          <p:cNvSpPr txBox="1">
            <a:spLocks noChangeArrowheads="1"/>
          </p:cNvSpPr>
          <p:nvPr/>
        </p:nvSpPr>
        <p:spPr bwMode="auto">
          <a:xfrm>
            <a:off x="2362200" y="5048310"/>
            <a:ext cx="910827" cy="400110"/>
          </a:xfrm>
          <a:prstGeom prst="rect">
            <a:avLst/>
          </a:prstGeom>
          <a:noFill/>
          <a:ln w="9525">
            <a:noFill/>
            <a:miter lim="800000"/>
            <a:headEnd/>
            <a:tailEnd/>
          </a:ln>
        </p:spPr>
        <p:txBody>
          <a:bodyPr wrap="none">
            <a:spAutoFit/>
          </a:bodyPr>
          <a:lstStyle/>
          <a:p>
            <a:r>
              <a:rPr lang="en-US" sz="2000" dirty="0"/>
              <a:t>0.59 %</a:t>
            </a:r>
          </a:p>
        </p:txBody>
      </p:sp>
      <p:sp>
        <p:nvSpPr>
          <p:cNvPr id="10" name="Text Box 20">
            <a:extLst>
              <a:ext uri="{FF2B5EF4-FFF2-40B4-BE49-F238E27FC236}">
                <a16:creationId xmlns:a16="http://schemas.microsoft.com/office/drawing/2014/main" id="{8537B682-9B43-5D40-9E36-418293AC271A}"/>
              </a:ext>
            </a:extLst>
          </p:cNvPr>
          <p:cNvSpPr txBox="1">
            <a:spLocks noChangeArrowheads="1"/>
          </p:cNvSpPr>
          <p:nvPr/>
        </p:nvSpPr>
        <p:spPr bwMode="auto">
          <a:xfrm>
            <a:off x="2362200" y="1289647"/>
            <a:ext cx="3429000" cy="1107996"/>
          </a:xfrm>
          <a:prstGeom prst="rect">
            <a:avLst/>
          </a:prstGeom>
          <a:noFill/>
          <a:ln w="9525" algn="ctr">
            <a:noFill/>
            <a:miter lim="800000"/>
            <a:headEnd/>
            <a:tailEnd/>
          </a:ln>
        </p:spPr>
        <p:txBody>
          <a:bodyPr>
            <a:spAutoFit/>
          </a:bodyPr>
          <a:lstStyle/>
          <a:p>
            <a:pPr algn="ctr" eaLnBrk="0" hangingPunct="0"/>
            <a:r>
              <a:rPr lang="en-US" u="sng" dirty="0"/>
              <a:t>Operating revenue (year t)- Operating revenue (year t-1)</a:t>
            </a:r>
          </a:p>
          <a:p>
            <a:pPr algn="ctr" eaLnBrk="0" hangingPunct="0"/>
            <a:r>
              <a:rPr lang="en-US" dirty="0"/>
              <a:t>Operating revenue (year t-1)</a:t>
            </a:r>
          </a:p>
        </p:txBody>
      </p:sp>
      <p:sp>
        <p:nvSpPr>
          <p:cNvPr id="16" name="Text Box 21">
            <a:extLst>
              <a:ext uri="{FF2B5EF4-FFF2-40B4-BE49-F238E27FC236}">
                <a16:creationId xmlns:a16="http://schemas.microsoft.com/office/drawing/2014/main" id="{AD21FFE3-9F62-CA48-A333-D55F94440CFA}"/>
              </a:ext>
            </a:extLst>
          </p:cNvPr>
          <p:cNvSpPr txBox="1">
            <a:spLocks noChangeArrowheads="1"/>
          </p:cNvSpPr>
          <p:nvPr/>
        </p:nvSpPr>
        <p:spPr bwMode="auto">
          <a:xfrm>
            <a:off x="2362200" y="2397643"/>
            <a:ext cx="6553200" cy="2554545"/>
          </a:xfrm>
          <a:prstGeom prst="rect">
            <a:avLst/>
          </a:prstGeom>
          <a:noFill/>
          <a:ln w="9525" algn="ctr">
            <a:noFill/>
            <a:miter lim="800000"/>
            <a:headEnd/>
            <a:tailEnd/>
          </a:ln>
        </p:spPr>
        <p:txBody>
          <a:bodyPr>
            <a:spAutoFit/>
          </a:bodyPr>
          <a:lstStyle/>
          <a:p>
            <a:pPr lvl="0">
              <a:spcBef>
                <a:spcPct val="30000"/>
              </a:spcBef>
              <a:defRPr/>
            </a:pPr>
            <a:r>
              <a:rPr lang="en-US" sz="2000" dirty="0"/>
              <a:t>Measures the 1-year percentage change in operating revenue. Positive values indicate increase in operating revenue and negative values indicate decreases in operating revenue over a 1-year time period. Growth in operating revenue greater than growth in operating expenses results in higher profitability as measured by operating margin. Growth in operating revenue less than growth in operating expenses results in lower profitability. </a:t>
            </a:r>
          </a:p>
        </p:txBody>
      </p:sp>
    </p:spTree>
    <p:extLst>
      <p:ext uri="{BB962C8B-B14F-4D97-AF65-F5344CB8AC3E}">
        <p14:creationId xmlns:p14="http://schemas.microsoft.com/office/powerpoint/2010/main" val="20283712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ctrTitle"/>
          </p:nvPr>
        </p:nvSpPr>
        <p:spPr/>
        <p:txBody>
          <a:bodyPr/>
          <a:lstStyle/>
          <a:p>
            <a:pPr eaLnBrk="1" hangingPunct="1"/>
            <a:r>
              <a:rPr lang="en-US" sz="3200" dirty="0"/>
              <a:t>Inpatient:</a:t>
            </a:r>
            <a:br>
              <a:rPr lang="en-US" sz="3200" dirty="0"/>
            </a:br>
            <a:r>
              <a:rPr lang="en-US" sz="3200" dirty="0"/>
              <a:t>3-Year Change in Operating Revenue</a:t>
            </a:r>
          </a:p>
        </p:txBody>
      </p:sp>
      <p:sp>
        <p:nvSpPr>
          <p:cNvPr id="114696" name="Slide Number Placeholder 9"/>
          <p:cNvSpPr>
            <a:spLocks noGrp="1"/>
          </p:cNvSpPr>
          <p:nvPr>
            <p:ph type="sldNum" sz="quarter" idx="4294967295"/>
          </p:nvPr>
        </p:nvSpPr>
        <p:spPr>
          <a:xfrm>
            <a:off x="7246917" y="5638800"/>
            <a:ext cx="1905000" cy="457200"/>
          </a:xfrm>
          <a:prstGeom prst="rect">
            <a:avLst/>
          </a:prstGeom>
          <a:noFill/>
        </p:spPr>
        <p:txBody>
          <a:bodyPr/>
          <a:lstStyle/>
          <a:p>
            <a:fld id="{F880AF16-A0C3-4DDC-B4B6-697D46DD5C00}" type="slidenum">
              <a:rPr lang="en-US" smtClean="0">
                <a:latin typeface="Times"/>
              </a:rPr>
              <a:pPr/>
              <a:t>47</a:t>
            </a:fld>
            <a:endParaRPr lang="en-US" dirty="0">
              <a:latin typeface="Times"/>
            </a:endParaRPr>
          </a:p>
        </p:txBody>
      </p:sp>
      <p:sp>
        <p:nvSpPr>
          <p:cNvPr id="114692" name="Text Box 22"/>
          <p:cNvSpPr txBox="1">
            <a:spLocks noChangeArrowheads="1"/>
          </p:cNvSpPr>
          <p:nvPr/>
        </p:nvSpPr>
        <p:spPr bwMode="auto">
          <a:xfrm>
            <a:off x="123825" y="159578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14693" name="Text Box 23"/>
          <p:cNvSpPr txBox="1">
            <a:spLocks noChangeArrowheads="1"/>
          </p:cNvSpPr>
          <p:nvPr/>
        </p:nvSpPr>
        <p:spPr bwMode="auto">
          <a:xfrm>
            <a:off x="107991" y="2667124"/>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14694" name="Text Box 23"/>
          <p:cNvSpPr txBox="1">
            <a:spLocks noChangeArrowheads="1"/>
          </p:cNvSpPr>
          <p:nvPr/>
        </p:nvSpPr>
        <p:spPr bwMode="auto">
          <a:xfrm>
            <a:off x="1" y="5062157"/>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114695" name="TextBox 10"/>
          <p:cNvSpPr txBox="1">
            <a:spLocks noChangeArrowheads="1"/>
          </p:cNvSpPr>
          <p:nvPr/>
        </p:nvSpPr>
        <p:spPr bwMode="auto">
          <a:xfrm>
            <a:off x="2362200" y="5062157"/>
            <a:ext cx="974947" cy="400110"/>
          </a:xfrm>
          <a:prstGeom prst="rect">
            <a:avLst/>
          </a:prstGeom>
          <a:noFill/>
          <a:ln w="9525">
            <a:noFill/>
            <a:miter lim="800000"/>
            <a:headEnd/>
            <a:tailEnd/>
          </a:ln>
        </p:spPr>
        <p:txBody>
          <a:bodyPr wrap="none">
            <a:spAutoFit/>
          </a:bodyPr>
          <a:lstStyle/>
          <a:p>
            <a:r>
              <a:rPr lang="en-US" sz="2000" dirty="0"/>
              <a:t>22.83%</a:t>
            </a:r>
          </a:p>
        </p:txBody>
      </p:sp>
      <p:sp>
        <p:nvSpPr>
          <p:cNvPr id="10" name="Text Box 20">
            <a:extLst>
              <a:ext uri="{FF2B5EF4-FFF2-40B4-BE49-F238E27FC236}">
                <a16:creationId xmlns:a16="http://schemas.microsoft.com/office/drawing/2014/main" id="{C66EB947-0274-A143-AD59-3A494CC7326C}"/>
              </a:ext>
            </a:extLst>
          </p:cNvPr>
          <p:cNvSpPr txBox="1">
            <a:spLocks noChangeArrowheads="1"/>
          </p:cNvSpPr>
          <p:nvPr/>
        </p:nvSpPr>
        <p:spPr bwMode="auto">
          <a:xfrm>
            <a:off x="2362200" y="1384379"/>
            <a:ext cx="3429000" cy="1107996"/>
          </a:xfrm>
          <a:prstGeom prst="rect">
            <a:avLst/>
          </a:prstGeom>
          <a:noFill/>
          <a:ln w="9525" algn="ctr">
            <a:noFill/>
            <a:miter lim="800000"/>
            <a:headEnd/>
            <a:tailEnd/>
          </a:ln>
        </p:spPr>
        <p:txBody>
          <a:bodyPr>
            <a:spAutoFit/>
          </a:bodyPr>
          <a:lstStyle/>
          <a:p>
            <a:pPr algn="ctr" eaLnBrk="0" hangingPunct="0"/>
            <a:r>
              <a:rPr lang="en-US" u="sng" dirty="0"/>
              <a:t>Operating revenue (year t)- Operating revenue (year t-3)</a:t>
            </a:r>
          </a:p>
          <a:p>
            <a:pPr algn="ctr" eaLnBrk="0" hangingPunct="0"/>
            <a:r>
              <a:rPr lang="en-US" dirty="0"/>
              <a:t>Operating revenue (year t-3)</a:t>
            </a:r>
          </a:p>
        </p:txBody>
      </p:sp>
      <p:sp>
        <p:nvSpPr>
          <p:cNvPr id="11" name="Text Box 21">
            <a:extLst>
              <a:ext uri="{FF2B5EF4-FFF2-40B4-BE49-F238E27FC236}">
                <a16:creationId xmlns:a16="http://schemas.microsoft.com/office/drawing/2014/main" id="{1B7947E5-055C-184C-B276-028D04A12428}"/>
              </a:ext>
            </a:extLst>
          </p:cNvPr>
          <p:cNvSpPr txBox="1">
            <a:spLocks noChangeArrowheads="1"/>
          </p:cNvSpPr>
          <p:nvPr/>
        </p:nvSpPr>
        <p:spPr bwMode="auto">
          <a:xfrm>
            <a:off x="2362200" y="2456290"/>
            <a:ext cx="6553200" cy="2554545"/>
          </a:xfrm>
          <a:prstGeom prst="rect">
            <a:avLst/>
          </a:prstGeom>
          <a:noFill/>
          <a:ln w="9525" algn="ctr">
            <a:noFill/>
            <a:miter lim="800000"/>
            <a:headEnd/>
            <a:tailEnd/>
          </a:ln>
        </p:spPr>
        <p:txBody>
          <a:bodyPr>
            <a:spAutoFit/>
          </a:bodyPr>
          <a:lstStyle/>
          <a:p>
            <a:pPr lvl="0">
              <a:spcBef>
                <a:spcPct val="30000"/>
              </a:spcBef>
              <a:defRPr/>
            </a:pPr>
            <a:r>
              <a:rPr lang="en-US" sz="2000" dirty="0"/>
              <a:t>Measures the 3-year percentage change in operating revenue. Positive values indicate increase in operating revenue and negative values indicate decreases in operating revenue over a 3-year time period. Growth in operating revenue greater than growth in operating expenses results in higher profitability as measured by operating margin. Growth in operating revenue less than growth in operating expenses results in lower profitability. </a:t>
            </a:r>
          </a:p>
        </p:txBody>
      </p:sp>
    </p:spTree>
    <p:extLst>
      <p:ext uri="{BB962C8B-B14F-4D97-AF65-F5344CB8AC3E}">
        <p14:creationId xmlns:p14="http://schemas.microsoft.com/office/powerpoint/2010/main" val="11012861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1-Year Change in Operating Expenses</a:t>
            </a:r>
          </a:p>
        </p:txBody>
      </p:sp>
      <p:sp>
        <p:nvSpPr>
          <p:cNvPr id="114696" name="Slide Number Placeholder 9"/>
          <p:cNvSpPr>
            <a:spLocks noGrp="1"/>
          </p:cNvSpPr>
          <p:nvPr>
            <p:ph type="sldNum" sz="quarter" idx="4294967295"/>
          </p:nvPr>
        </p:nvSpPr>
        <p:spPr>
          <a:xfrm>
            <a:off x="7246917" y="5638800"/>
            <a:ext cx="1905000" cy="457200"/>
          </a:xfrm>
          <a:prstGeom prst="rect">
            <a:avLst/>
          </a:prstGeom>
          <a:noFill/>
        </p:spPr>
        <p:txBody>
          <a:bodyPr/>
          <a:lstStyle/>
          <a:p>
            <a:fld id="{F880AF16-A0C3-4DDC-B4B6-697D46DD5C00}" type="slidenum">
              <a:rPr lang="en-US" smtClean="0">
                <a:latin typeface="Times"/>
              </a:rPr>
              <a:pPr/>
              <a:t>48</a:t>
            </a:fld>
            <a:endParaRPr lang="en-US" dirty="0">
              <a:latin typeface="Times"/>
            </a:endParaRPr>
          </a:p>
        </p:txBody>
      </p:sp>
      <p:sp>
        <p:nvSpPr>
          <p:cNvPr id="114692" name="Text Box 22"/>
          <p:cNvSpPr txBox="1">
            <a:spLocks noChangeArrowheads="1"/>
          </p:cNvSpPr>
          <p:nvPr/>
        </p:nvSpPr>
        <p:spPr bwMode="auto">
          <a:xfrm>
            <a:off x="123825" y="159578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14693" name="Text Box 23"/>
          <p:cNvSpPr txBox="1">
            <a:spLocks noChangeArrowheads="1"/>
          </p:cNvSpPr>
          <p:nvPr/>
        </p:nvSpPr>
        <p:spPr bwMode="auto">
          <a:xfrm>
            <a:off x="107991" y="2667124"/>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14694" name="Text Box 23"/>
          <p:cNvSpPr txBox="1">
            <a:spLocks noChangeArrowheads="1"/>
          </p:cNvSpPr>
          <p:nvPr/>
        </p:nvSpPr>
        <p:spPr bwMode="auto">
          <a:xfrm>
            <a:off x="1" y="5064875"/>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114695" name="TextBox 10"/>
          <p:cNvSpPr txBox="1">
            <a:spLocks noChangeArrowheads="1"/>
          </p:cNvSpPr>
          <p:nvPr/>
        </p:nvSpPr>
        <p:spPr bwMode="auto">
          <a:xfrm>
            <a:off x="2388704" y="5064875"/>
            <a:ext cx="846707" cy="400110"/>
          </a:xfrm>
          <a:prstGeom prst="rect">
            <a:avLst/>
          </a:prstGeom>
          <a:noFill/>
          <a:ln w="9525">
            <a:noFill/>
            <a:miter lim="800000"/>
            <a:headEnd/>
            <a:tailEnd/>
          </a:ln>
        </p:spPr>
        <p:txBody>
          <a:bodyPr wrap="none">
            <a:spAutoFit/>
          </a:bodyPr>
          <a:lstStyle/>
          <a:p>
            <a:r>
              <a:rPr lang="en-US" sz="2000" dirty="0"/>
              <a:t>7.71%</a:t>
            </a:r>
          </a:p>
        </p:txBody>
      </p:sp>
      <p:sp>
        <p:nvSpPr>
          <p:cNvPr id="10" name="Text Box 20">
            <a:extLst>
              <a:ext uri="{FF2B5EF4-FFF2-40B4-BE49-F238E27FC236}">
                <a16:creationId xmlns:a16="http://schemas.microsoft.com/office/drawing/2014/main" id="{E946B224-9A2E-F84B-8090-B30FAD606688}"/>
              </a:ext>
            </a:extLst>
          </p:cNvPr>
          <p:cNvSpPr txBox="1">
            <a:spLocks noChangeArrowheads="1"/>
          </p:cNvSpPr>
          <p:nvPr/>
        </p:nvSpPr>
        <p:spPr bwMode="auto">
          <a:xfrm>
            <a:off x="2362200" y="1320524"/>
            <a:ext cx="3673475" cy="1107996"/>
          </a:xfrm>
          <a:prstGeom prst="rect">
            <a:avLst/>
          </a:prstGeom>
          <a:noFill/>
          <a:ln w="9525" algn="ctr">
            <a:noFill/>
            <a:miter lim="800000"/>
            <a:headEnd/>
            <a:tailEnd/>
          </a:ln>
        </p:spPr>
        <p:txBody>
          <a:bodyPr wrap="square">
            <a:spAutoFit/>
          </a:bodyPr>
          <a:lstStyle/>
          <a:p>
            <a:pPr algn="ctr" eaLnBrk="0" hangingPunct="0"/>
            <a:r>
              <a:rPr lang="en-US" u="sng" dirty="0"/>
              <a:t>Operating expenses (year t) – Operating expenses (year t-1)</a:t>
            </a:r>
          </a:p>
          <a:p>
            <a:pPr algn="ctr" eaLnBrk="0" hangingPunct="0"/>
            <a:r>
              <a:rPr lang="en-US" dirty="0"/>
              <a:t>Operating expenses (year t-1)</a:t>
            </a:r>
          </a:p>
        </p:txBody>
      </p:sp>
      <p:sp>
        <p:nvSpPr>
          <p:cNvPr id="11" name="Text Box 21">
            <a:extLst>
              <a:ext uri="{FF2B5EF4-FFF2-40B4-BE49-F238E27FC236}">
                <a16:creationId xmlns:a16="http://schemas.microsoft.com/office/drawing/2014/main" id="{1AC09171-B30E-7240-AAB8-4BB72322F611}"/>
              </a:ext>
            </a:extLst>
          </p:cNvPr>
          <p:cNvSpPr txBox="1">
            <a:spLocks noChangeArrowheads="1"/>
          </p:cNvSpPr>
          <p:nvPr/>
        </p:nvSpPr>
        <p:spPr bwMode="auto">
          <a:xfrm>
            <a:off x="2362200" y="2456290"/>
            <a:ext cx="6553200" cy="2554545"/>
          </a:xfrm>
          <a:prstGeom prst="rect">
            <a:avLst/>
          </a:prstGeom>
          <a:noFill/>
          <a:ln w="9525" algn="ctr">
            <a:noFill/>
            <a:miter lim="800000"/>
            <a:headEnd/>
            <a:tailEnd/>
          </a:ln>
        </p:spPr>
        <p:txBody>
          <a:bodyPr>
            <a:spAutoFit/>
          </a:bodyPr>
          <a:lstStyle/>
          <a:p>
            <a:pPr lvl="0">
              <a:spcBef>
                <a:spcPct val="30000"/>
              </a:spcBef>
              <a:defRPr/>
            </a:pPr>
            <a:r>
              <a:rPr lang="en-US" sz="2000" dirty="0"/>
              <a:t>Measures the 1-year percentage change in operating expense. Positive values indicate increase in operating expense and negative values indicate decreases in operating expense over a 1-year time period. Growth in operating revenue greater than growth in operating expenses results in higher profitability as measured by operating margin. Growth in operating revenue less than growth in operating expenses results in lower profitability. </a:t>
            </a:r>
          </a:p>
        </p:txBody>
      </p:sp>
    </p:spTree>
    <p:extLst>
      <p:ext uri="{BB962C8B-B14F-4D97-AF65-F5344CB8AC3E}">
        <p14:creationId xmlns:p14="http://schemas.microsoft.com/office/powerpoint/2010/main" val="7778215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ctrTitle"/>
          </p:nvPr>
        </p:nvSpPr>
        <p:spPr/>
        <p:txBody>
          <a:bodyPr/>
          <a:lstStyle/>
          <a:p>
            <a:pPr eaLnBrk="1" hangingPunct="1"/>
            <a:r>
              <a:rPr lang="en-US" sz="3200" dirty="0"/>
              <a:t>Growth:</a:t>
            </a:r>
            <a:br>
              <a:rPr lang="en-US" sz="3200" dirty="0"/>
            </a:br>
            <a:r>
              <a:rPr lang="en-US" sz="3200" dirty="0"/>
              <a:t>3-Year Change in Operating Expense</a:t>
            </a:r>
          </a:p>
        </p:txBody>
      </p:sp>
      <p:sp>
        <p:nvSpPr>
          <p:cNvPr id="114696" name="Slide Number Placeholder 9"/>
          <p:cNvSpPr>
            <a:spLocks noGrp="1"/>
          </p:cNvSpPr>
          <p:nvPr>
            <p:ph type="sldNum" sz="quarter" idx="4294967295"/>
          </p:nvPr>
        </p:nvSpPr>
        <p:spPr>
          <a:xfrm>
            <a:off x="7246917" y="5638800"/>
            <a:ext cx="1905000" cy="457200"/>
          </a:xfrm>
          <a:prstGeom prst="rect">
            <a:avLst/>
          </a:prstGeom>
          <a:noFill/>
        </p:spPr>
        <p:txBody>
          <a:bodyPr/>
          <a:lstStyle/>
          <a:p>
            <a:fld id="{F880AF16-A0C3-4DDC-B4B6-697D46DD5C00}" type="slidenum">
              <a:rPr lang="en-US" smtClean="0">
                <a:latin typeface="Times"/>
              </a:rPr>
              <a:pPr/>
              <a:t>49</a:t>
            </a:fld>
            <a:endParaRPr lang="en-US" dirty="0">
              <a:latin typeface="Times"/>
            </a:endParaRPr>
          </a:p>
        </p:txBody>
      </p:sp>
      <p:sp>
        <p:nvSpPr>
          <p:cNvPr id="114692" name="Text Box 22"/>
          <p:cNvSpPr txBox="1">
            <a:spLocks noChangeArrowheads="1"/>
          </p:cNvSpPr>
          <p:nvPr/>
        </p:nvSpPr>
        <p:spPr bwMode="auto">
          <a:xfrm>
            <a:off x="123825" y="159578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14693" name="Text Box 23"/>
          <p:cNvSpPr txBox="1">
            <a:spLocks noChangeArrowheads="1"/>
          </p:cNvSpPr>
          <p:nvPr/>
        </p:nvSpPr>
        <p:spPr bwMode="auto">
          <a:xfrm>
            <a:off x="107991" y="2667124"/>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14694" name="Text Box 23"/>
          <p:cNvSpPr txBox="1">
            <a:spLocks noChangeArrowheads="1"/>
          </p:cNvSpPr>
          <p:nvPr/>
        </p:nvSpPr>
        <p:spPr bwMode="auto">
          <a:xfrm>
            <a:off x="22957" y="5062157"/>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114695" name="TextBox 10"/>
          <p:cNvSpPr txBox="1">
            <a:spLocks noChangeArrowheads="1"/>
          </p:cNvSpPr>
          <p:nvPr/>
        </p:nvSpPr>
        <p:spPr bwMode="auto">
          <a:xfrm>
            <a:off x="2385391" y="5038966"/>
            <a:ext cx="1039067" cy="400110"/>
          </a:xfrm>
          <a:prstGeom prst="rect">
            <a:avLst/>
          </a:prstGeom>
          <a:noFill/>
          <a:ln w="9525">
            <a:noFill/>
            <a:miter lim="800000"/>
            <a:headEnd/>
            <a:tailEnd/>
          </a:ln>
        </p:spPr>
        <p:txBody>
          <a:bodyPr wrap="none">
            <a:spAutoFit/>
          </a:bodyPr>
          <a:lstStyle/>
          <a:p>
            <a:r>
              <a:rPr lang="en-US" sz="2000" dirty="0"/>
              <a:t>20.15 %</a:t>
            </a:r>
          </a:p>
        </p:txBody>
      </p:sp>
      <p:sp>
        <p:nvSpPr>
          <p:cNvPr id="10" name="Text Box 20">
            <a:extLst>
              <a:ext uri="{FF2B5EF4-FFF2-40B4-BE49-F238E27FC236}">
                <a16:creationId xmlns:a16="http://schemas.microsoft.com/office/drawing/2014/main" id="{3C159675-A100-D44F-8ACD-E4EC5EEAA46A}"/>
              </a:ext>
            </a:extLst>
          </p:cNvPr>
          <p:cNvSpPr txBox="1">
            <a:spLocks noChangeArrowheads="1"/>
          </p:cNvSpPr>
          <p:nvPr/>
        </p:nvSpPr>
        <p:spPr bwMode="auto">
          <a:xfrm>
            <a:off x="2362200" y="1361392"/>
            <a:ext cx="3673475" cy="1107996"/>
          </a:xfrm>
          <a:prstGeom prst="rect">
            <a:avLst/>
          </a:prstGeom>
          <a:noFill/>
          <a:ln w="9525" algn="ctr">
            <a:noFill/>
            <a:miter lim="800000"/>
            <a:headEnd/>
            <a:tailEnd/>
          </a:ln>
        </p:spPr>
        <p:txBody>
          <a:bodyPr wrap="square">
            <a:spAutoFit/>
          </a:bodyPr>
          <a:lstStyle/>
          <a:p>
            <a:pPr algn="ctr" eaLnBrk="0" hangingPunct="0"/>
            <a:r>
              <a:rPr lang="en-US" u="sng" dirty="0"/>
              <a:t>Operating expenses (year t)- Operating expenses (year t-3)</a:t>
            </a:r>
          </a:p>
          <a:p>
            <a:pPr algn="ctr" eaLnBrk="0" hangingPunct="0"/>
            <a:r>
              <a:rPr lang="en-US" dirty="0"/>
              <a:t>Operating expenses (year t-3)</a:t>
            </a:r>
          </a:p>
        </p:txBody>
      </p:sp>
      <p:sp>
        <p:nvSpPr>
          <p:cNvPr id="11" name="Text Box 21">
            <a:extLst>
              <a:ext uri="{FF2B5EF4-FFF2-40B4-BE49-F238E27FC236}">
                <a16:creationId xmlns:a16="http://schemas.microsoft.com/office/drawing/2014/main" id="{40A5EFAE-90DF-914C-A1DB-3C9D772E2B4B}"/>
              </a:ext>
            </a:extLst>
          </p:cNvPr>
          <p:cNvSpPr txBox="1">
            <a:spLocks noChangeArrowheads="1"/>
          </p:cNvSpPr>
          <p:nvPr/>
        </p:nvSpPr>
        <p:spPr bwMode="auto">
          <a:xfrm>
            <a:off x="2362200" y="2456290"/>
            <a:ext cx="6553200" cy="2554545"/>
          </a:xfrm>
          <a:prstGeom prst="rect">
            <a:avLst/>
          </a:prstGeom>
          <a:noFill/>
          <a:ln w="9525" algn="ctr">
            <a:noFill/>
            <a:miter lim="800000"/>
            <a:headEnd/>
            <a:tailEnd/>
          </a:ln>
        </p:spPr>
        <p:txBody>
          <a:bodyPr>
            <a:spAutoFit/>
          </a:bodyPr>
          <a:lstStyle/>
          <a:p>
            <a:pPr lvl="0">
              <a:spcBef>
                <a:spcPct val="30000"/>
              </a:spcBef>
              <a:defRPr/>
            </a:pPr>
            <a:r>
              <a:rPr lang="en-US" sz="2000" dirty="0"/>
              <a:t>Measures the 3-year percentage change in operating expense. Positive values indicate increase in operating expense and negative values indicate decreases in operating expense over a 3-year time period. Growth in operating revenue greater than growth in operating expenses results in higher profitability as measured by operating margin. Growth in operating revenue less than growth in operating expenses results in lower profitability. </a:t>
            </a:r>
          </a:p>
        </p:txBody>
      </p:sp>
    </p:spTree>
    <p:extLst>
      <p:ext uri="{BB962C8B-B14F-4D97-AF65-F5344CB8AC3E}">
        <p14:creationId xmlns:p14="http://schemas.microsoft.com/office/powerpoint/2010/main" val="313402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p:nvPr>
        </p:nvSpPr>
        <p:spPr/>
        <p:txBody>
          <a:bodyPr/>
          <a:lstStyle/>
          <a:p>
            <a:r>
              <a:rPr lang="en-US" sz="3600"/>
              <a:t>Sources of Revenue to CAHs</a:t>
            </a:r>
          </a:p>
        </p:txBody>
      </p:sp>
      <p:sp>
        <p:nvSpPr>
          <p:cNvPr id="26626" name="Rectangle 3"/>
          <p:cNvSpPr>
            <a:spLocks noGrp="1" noChangeArrowheads="1"/>
          </p:cNvSpPr>
          <p:nvPr>
            <p:ph idx="10"/>
          </p:nvPr>
        </p:nvSpPr>
        <p:spPr/>
        <p:txBody>
          <a:bodyPr/>
          <a:lstStyle/>
          <a:p>
            <a:r>
              <a:rPr lang="en-US" b="1" i="1" dirty="0"/>
              <a:t>Medicare </a:t>
            </a:r>
          </a:p>
          <a:p>
            <a:pPr lvl="1"/>
            <a:r>
              <a:rPr lang="en-US" sz="2400" dirty="0"/>
              <a:t>73% of inpatient revenue</a:t>
            </a:r>
          </a:p>
          <a:p>
            <a:pPr lvl="1"/>
            <a:r>
              <a:rPr lang="en-US" sz="2400" dirty="0"/>
              <a:t>37% of outpatient revenue</a:t>
            </a:r>
            <a:endParaRPr lang="en-US" sz="2400" i="1" dirty="0"/>
          </a:p>
          <a:p>
            <a:r>
              <a:rPr lang="en-US" dirty="0"/>
              <a:t>Medicaid</a:t>
            </a:r>
          </a:p>
          <a:p>
            <a:r>
              <a:rPr lang="en-US" dirty="0"/>
              <a:t>Commercial payers</a:t>
            </a:r>
          </a:p>
          <a:p>
            <a:r>
              <a:rPr lang="en-US" dirty="0"/>
              <a:t>Self-pay</a:t>
            </a:r>
          </a:p>
          <a:p>
            <a:r>
              <a:rPr lang="en-US" dirty="0"/>
              <a:t>Contributions</a:t>
            </a:r>
          </a:p>
          <a:p>
            <a:r>
              <a:rPr lang="en-US" dirty="0"/>
              <a:t>Grants</a:t>
            </a:r>
          </a:p>
          <a:p>
            <a:r>
              <a:rPr lang="en-US" dirty="0"/>
              <a:t>Local government</a:t>
            </a:r>
          </a:p>
          <a:p>
            <a:endParaRPr lang="en-US" dirty="0"/>
          </a:p>
        </p:txBody>
      </p:sp>
      <p:sp>
        <p:nvSpPr>
          <p:cNvPr id="26627" name="Slide Number Placeholder 3"/>
          <p:cNvSpPr>
            <a:spLocks noGrp="1"/>
          </p:cNvSpPr>
          <p:nvPr>
            <p:ph type="sldNum" sz="quarter" idx="4294967295"/>
          </p:nvPr>
        </p:nvSpPr>
        <p:spPr>
          <a:xfrm>
            <a:off x="7239000" y="5638800"/>
            <a:ext cx="1905000" cy="457200"/>
          </a:xfrm>
          <a:prstGeom prst="rect">
            <a:avLst/>
          </a:prstGeom>
          <a:noFill/>
        </p:spPr>
        <p:txBody>
          <a:bodyPr/>
          <a:lstStyle/>
          <a:p>
            <a:fld id="{16DD9478-F380-41EA-8A6E-F7620709521E}" type="slidenum">
              <a:rPr lang="en-US" smtClean="0">
                <a:latin typeface="Times"/>
              </a:rPr>
              <a:pPr/>
              <a:t>5</a:t>
            </a:fld>
            <a:endParaRPr lang="en-US" dirty="0">
              <a:latin typeface="Time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ChangeArrowheads="1"/>
          </p:cNvSpPr>
          <p:nvPr>
            <p:ph type="ctrTitle"/>
          </p:nvPr>
        </p:nvSpPr>
        <p:spPr/>
        <p:txBody>
          <a:bodyPr/>
          <a:lstStyle/>
          <a:p>
            <a:pPr eaLnBrk="1" hangingPunct="1"/>
            <a:r>
              <a:rPr lang="en-US" sz="3200" dirty="0"/>
              <a:t>Labor:  Salaries to Net Patient Revenue</a:t>
            </a:r>
          </a:p>
        </p:txBody>
      </p:sp>
      <p:sp>
        <p:nvSpPr>
          <p:cNvPr id="106504" name="Slide Number Placeholder 9"/>
          <p:cNvSpPr>
            <a:spLocks noGrp="1"/>
          </p:cNvSpPr>
          <p:nvPr>
            <p:ph type="sldNum" sz="quarter" idx="4294967295"/>
          </p:nvPr>
        </p:nvSpPr>
        <p:spPr>
          <a:xfrm>
            <a:off x="7239000" y="5562600"/>
            <a:ext cx="1905000" cy="457200"/>
          </a:xfrm>
          <a:prstGeom prst="rect">
            <a:avLst/>
          </a:prstGeom>
          <a:noFill/>
        </p:spPr>
        <p:txBody>
          <a:bodyPr/>
          <a:lstStyle/>
          <a:p>
            <a:fld id="{1D5381D5-AD01-45F7-A1BB-9DC3F918EBA6}" type="slidenum">
              <a:rPr lang="en-US" smtClean="0">
                <a:latin typeface="Times"/>
              </a:rPr>
              <a:pPr/>
              <a:t>50</a:t>
            </a:fld>
            <a:endParaRPr lang="en-US" dirty="0">
              <a:latin typeface="Times"/>
            </a:endParaRPr>
          </a:p>
        </p:txBody>
      </p:sp>
      <p:sp>
        <p:nvSpPr>
          <p:cNvPr id="106498" name="Text Box 20"/>
          <p:cNvSpPr txBox="1">
            <a:spLocks noChangeArrowheads="1"/>
          </p:cNvSpPr>
          <p:nvPr/>
        </p:nvSpPr>
        <p:spPr bwMode="auto">
          <a:xfrm>
            <a:off x="2240450" y="1219200"/>
            <a:ext cx="2667000" cy="707886"/>
          </a:xfrm>
          <a:prstGeom prst="rect">
            <a:avLst/>
          </a:prstGeom>
          <a:noFill/>
          <a:ln w="9525" algn="ctr">
            <a:noFill/>
            <a:miter lim="800000"/>
            <a:headEnd/>
            <a:tailEnd/>
          </a:ln>
        </p:spPr>
        <p:txBody>
          <a:bodyPr wrap="square">
            <a:spAutoFit/>
          </a:bodyPr>
          <a:lstStyle/>
          <a:p>
            <a:pPr algn="ctr" eaLnBrk="0" hangingPunct="0"/>
            <a:r>
              <a:rPr lang="en-US" sz="2000" u="sng" dirty="0"/>
              <a:t>Salary expense</a:t>
            </a:r>
          </a:p>
          <a:p>
            <a:pPr algn="ctr" eaLnBrk="0" hangingPunct="0"/>
            <a:r>
              <a:rPr lang="en-US" sz="2000" dirty="0"/>
              <a:t>Net patient revenue</a:t>
            </a:r>
          </a:p>
        </p:txBody>
      </p:sp>
      <p:sp>
        <p:nvSpPr>
          <p:cNvPr id="106499" name="Text Box 21"/>
          <p:cNvSpPr txBox="1">
            <a:spLocks noChangeArrowheads="1"/>
          </p:cNvSpPr>
          <p:nvPr/>
        </p:nvSpPr>
        <p:spPr bwMode="auto">
          <a:xfrm>
            <a:off x="2433452" y="2153442"/>
            <a:ext cx="6477000" cy="2246313"/>
          </a:xfrm>
          <a:prstGeom prst="rect">
            <a:avLst/>
          </a:prstGeom>
          <a:noFill/>
          <a:ln w="9525" algn="ctr">
            <a:noFill/>
            <a:miter lim="800000"/>
            <a:headEnd/>
            <a:tailEnd/>
          </a:ln>
        </p:spPr>
        <p:txBody>
          <a:bodyPr>
            <a:spAutoFit/>
          </a:bodyPr>
          <a:lstStyle/>
          <a:p>
            <a:r>
              <a:rPr lang="en-US" sz="2000" dirty="0"/>
              <a:t>Measures the percentage of net patient revenue that is for salaries. Very high values may indicate labor intensive organizations, employment of medical staff, or old plant and equipment. A value less than 50 percent indicates that the majority of net patient revenue is for supplies, equipment, and other expenses. Very low values may indicate capital-intensive organizations or new plant and equipment.</a:t>
            </a:r>
          </a:p>
        </p:txBody>
      </p:sp>
      <p:sp>
        <p:nvSpPr>
          <p:cNvPr id="106500" name="Text Box 22"/>
          <p:cNvSpPr txBox="1">
            <a:spLocks noChangeArrowheads="1"/>
          </p:cNvSpPr>
          <p:nvPr/>
        </p:nvSpPr>
        <p:spPr bwMode="auto">
          <a:xfrm>
            <a:off x="160095" y="137311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06501" name="Text Box 23"/>
          <p:cNvSpPr txBox="1">
            <a:spLocks noChangeArrowheads="1"/>
          </p:cNvSpPr>
          <p:nvPr/>
        </p:nvSpPr>
        <p:spPr bwMode="auto">
          <a:xfrm>
            <a:off x="160095" y="2438400"/>
            <a:ext cx="1611313" cy="400050"/>
          </a:xfrm>
          <a:prstGeom prst="rect">
            <a:avLst/>
          </a:prstGeom>
          <a:noFill/>
          <a:ln w="9525" algn="ctr">
            <a:noFill/>
            <a:miter lim="800000"/>
            <a:headEnd/>
            <a:tailEnd/>
          </a:ln>
        </p:spPr>
        <p:txBody>
          <a:bodyPr wrap="none">
            <a:spAutoFit/>
          </a:bodyPr>
          <a:lstStyle/>
          <a:p>
            <a:pPr algn="ctr" eaLnBrk="0" hangingPunct="0"/>
            <a:r>
              <a:rPr lang="en-US" sz="2000" i="1"/>
              <a:t>Interpretation</a:t>
            </a:r>
          </a:p>
        </p:txBody>
      </p:sp>
      <p:sp>
        <p:nvSpPr>
          <p:cNvPr id="106502" name="TextBox 9"/>
          <p:cNvSpPr txBox="1">
            <a:spLocks noChangeArrowheads="1"/>
          </p:cNvSpPr>
          <p:nvPr/>
        </p:nvSpPr>
        <p:spPr bwMode="auto">
          <a:xfrm>
            <a:off x="2433452" y="4800600"/>
            <a:ext cx="974947" cy="400110"/>
          </a:xfrm>
          <a:prstGeom prst="rect">
            <a:avLst/>
          </a:prstGeom>
          <a:noFill/>
          <a:ln w="9525">
            <a:noFill/>
            <a:miter lim="800000"/>
            <a:headEnd/>
            <a:tailEnd/>
          </a:ln>
        </p:spPr>
        <p:txBody>
          <a:bodyPr wrap="none">
            <a:spAutoFit/>
          </a:bodyPr>
          <a:lstStyle/>
          <a:p>
            <a:r>
              <a:rPr lang="en-US" sz="2000" dirty="0"/>
              <a:t>43.81%</a:t>
            </a:r>
          </a:p>
        </p:txBody>
      </p:sp>
      <p:sp>
        <p:nvSpPr>
          <p:cNvPr id="106503" name="Text Box 23"/>
          <p:cNvSpPr txBox="1">
            <a:spLocks noChangeArrowheads="1"/>
          </p:cNvSpPr>
          <p:nvPr/>
        </p:nvSpPr>
        <p:spPr bwMode="auto">
          <a:xfrm>
            <a:off x="114327" y="4800600"/>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ctrTitle"/>
          </p:nvPr>
        </p:nvSpPr>
        <p:spPr/>
        <p:txBody>
          <a:bodyPr/>
          <a:lstStyle/>
          <a:p>
            <a:pPr eaLnBrk="1" hangingPunct="1"/>
            <a:r>
              <a:rPr lang="en-US" sz="3200" dirty="0"/>
              <a:t>Labor:  FTEs per Adjusted Occupied Bed</a:t>
            </a:r>
          </a:p>
        </p:txBody>
      </p:sp>
      <p:sp>
        <p:nvSpPr>
          <p:cNvPr id="110602" name="Slide Number Placeholder 11"/>
          <p:cNvSpPr>
            <a:spLocks noGrp="1"/>
          </p:cNvSpPr>
          <p:nvPr>
            <p:ph type="sldNum" sz="quarter" idx="4294967295"/>
          </p:nvPr>
        </p:nvSpPr>
        <p:spPr>
          <a:xfrm>
            <a:off x="7243453" y="5613869"/>
            <a:ext cx="1905000" cy="457200"/>
          </a:xfrm>
          <a:prstGeom prst="rect">
            <a:avLst/>
          </a:prstGeom>
          <a:noFill/>
        </p:spPr>
        <p:txBody>
          <a:bodyPr/>
          <a:lstStyle/>
          <a:p>
            <a:fld id="{3C396168-F251-4183-AC78-FE98779CE148}" type="slidenum">
              <a:rPr lang="en-US" smtClean="0">
                <a:latin typeface="Times"/>
              </a:rPr>
              <a:pPr/>
              <a:t>51</a:t>
            </a:fld>
            <a:endParaRPr lang="en-US" dirty="0">
              <a:latin typeface="Times"/>
            </a:endParaRPr>
          </a:p>
        </p:txBody>
      </p:sp>
      <p:sp>
        <p:nvSpPr>
          <p:cNvPr id="110594" name="Text Box 20"/>
          <p:cNvSpPr txBox="1">
            <a:spLocks noChangeArrowheads="1"/>
          </p:cNvSpPr>
          <p:nvPr/>
        </p:nvSpPr>
        <p:spPr bwMode="auto">
          <a:xfrm>
            <a:off x="2362200" y="1295400"/>
            <a:ext cx="3276600" cy="708025"/>
          </a:xfrm>
          <a:prstGeom prst="rect">
            <a:avLst/>
          </a:prstGeom>
          <a:noFill/>
          <a:ln w="9525" algn="ctr">
            <a:noFill/>
            <a:miter lim="800000"/>
            <a:headEnd/>
            <a:tailEnd/>
          </a:ln>
        </p:spPr>
        <p:txBody>
          <a:bodyPr>
            <a:spAutoFit/>
          </a:bodyPr>
          <a:lstStyle/>
          <a:p>
            <a:pPr algn="ctr" eaLnBrk="0" hangingPunct="0"/>
            <a:r>
              <a:rPr lang="en-US" sz="2000" u="sng"/>
              <a:t>Number of FTEs</a:t>
            </a:r>
          </a:p>
          <a:p>
            <a:pPr algn="ctr" eaLnBrk="0" hangingPunct="0"/>
            <a:r>
              <a:rPr lang="en-US" sz="2000"/>
              <a:t>Adjusted occupied beds**</a:t>
            </a:r>
          </a:p>
        </p:txBody>
      </p:sp>
      <p:sp>
        <p:nvSpPr>
          <p:cNvPr id="110595" name="Text Box 21"/>
          <p:cNvSpPr txBox="1">
            <a:spLocks noChangeArrowheads="1"/>
          </p:cNvSpPr>
          <p:nvPr/>
        </p:nvSpPr>
        <p:spPr bwMode="auto">
          <a:xfrm>
            <a:off x="2348840" y="2286000"/>
            <a:ext cx="6781800" cy="1938338"/>
          </a:xfrm>
          <a:prstGeom prst="rect">
            <a:avLst/>
          </a:prstGeom>
          <a:noFill/>
          <a:ln w="9525" algn="ctr">
            <a:noFill/>
            <a:miter lim="800000"/>
            <a:headEnd/>
            <a:tailEnd/>
          </a:ln>
        </p:spPr>
        <p:txBody>
          <a:bodyPr>
            <a:spAutoFit/>
          </a:bodyPr>
          <a:lstStyle/>
          <a:p>
            <a:r>
              <a:rPr lang="en-US" sz="2000" dirty="0"/>
              <a:t>Measures the number of full time employees per each occupied acute care bed. A high value indicates many employees per bed. Very high values may indicate low volume and a potential opportunity to evaluate staff productivity. A low value indicates a few employees per bed. Very low values may indicate high volume or a high level of staff productivity.</a:t>
            </a:r>
          </a:p>
        </p:txBody>
      </p:sp>
      <p:sp>
        <p:nvSpPr>
          <p:cNvPr id="110596" name="Text Box 22"/>
          <p:cNvSpPr txBox="1">
            <a:spLocks noChangeArrowheads="1"/>
          </p:cNvSpPr>
          <p:nvPr/>
        </p:nvSpPr>
        <p:spPr bwMode="auto">
          <a:xfrm>
            <a:off x="191818" y="132508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10597" name="Text Box 23"/>
          <p:cNvSpPr txBox="1">
            <a:spLocks noChangeArrowheads="1"/>
          </p:cNvSpPr>
          <p:nvPr/>
        </p:nvSpPr>
        <p:spPr bwMode="auto">
          <a:xfrm>
            <a:off x="166335" y="2743200"/>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10599" name="Text Box 25"/>
          <p:cNvSpPr txBox="1">
            <a:spLocks noChangeArrowheads="1"/>
          </p:cNvSpPr>
          <p:nvPr/>
        </p:nvSpPr>
        <p:spPr bwMode="auto">
          <a:xfrm>
            <a:off x="166335" y="5310764"/>
            <a:ext cx="5472465" cy="461665"/>
          </a:xfrm>
          <a:prstGeom prst="rect">
            <a:avLst/>
          </a:prstGeom>
          <a:noFill/>
          <a:ln w="9525" algn="ctr">
            <a:noFill/>
            <a:miter lim="800000"/>
            <a:headEnd/>
            <a:tailEnd/>
          </a:ln>
        </p:spPr>
        <p:txBody>
          <a:bodyPr wrap="square">
            <a:spAutoFit/>
          </a:bodyPr>
          <a:lstStyle/>
          <a:p>
            <a:pPr eaLnBrk="0" hangingPunct="0"/>
            <a:r>
              <a:rPr lang="en-US" sz="1200" dirty="0"/>
              <a:t>** (Inpatient days – NF Swing days – Nursery days) * (Total patient revenue / (Total inpatient revenue – Inpatient NF revenue – Other LTC Revenue)) / Days in period</a:t>
            </a:r>
          </a:p>
        </p:txBody>
      </p:sp>
      <p:sp>
        <p:nvSpPr>
          <p:cNvPr id="110600" name="Text Box 23"/>
          <p:cNvSpPr txBox="1">
            <a:spLocks noChangeArrowheads="1"/>
          </p:cNvSpPr>
          <p:nvPr/>
        </p:nvSpPr>
        <p:spPr bwMode="auto">
          <a:xfrm>
            <a:off x="126193" y="4427209"/>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110601" name="TextBox 12"/>
          <p:cNvSpPr txBox="1">
            <a:spLocks noChangeArrowheads="1"/>
          </p:cNvSpPr>
          <p:nvPr/>
        </p:nvSpPr>
        <p:spPr bwMode="auto">
          <a:xfrm>
            <a:off x="2398816" y="4427209"/>
            <a:ext cx="1317990" cy="400110"/>
          </a:xfrm>
          <a:prstGeom prst="rect">
            <a:avLst/>
          </a:prstGeom>
          <a:noFill/>
          <a:ln w="9525">
            <a:noFill/>
            <a:miter lim="800000"/>
            <a:headEnd/>
            <a:tailEnd/>
          </a:ln>
        </p:spPr>
        <p:txBody>
          <a:bodyPr wrap="none">
            <a:spAutoFit/>
          </a:bodyPr>
          <a:lstStyle/>
          <a:p>
            <a:r>
              <a:rPr lang="en-US" sz="2000" dirty="0"/>
              <a:t> 5.08 FTEs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ctrTitle"/>
          </p:nvPr>
        </p:nvSpPr>
        <p:spPr/>
        <p:txBody>
          <a:bodyPr/>
          <a:lstStyle/>
          <a:p>
            <a:pPr eaLnBrk="1" hangingPunct="1"/>
            <a:r>
              <a:rPr lang="en-US" sz="3200" dirty="0"/>
              <a:t>Labor:  Average Salary per FTE</a:t>
            </a:r>
          </a:p>
        </p:txBody>
      </p:sp>
      <p:sp>
        <p:nvSpPr>
          <p:cNvPr id="110602" name="Slide Number Placeholder 11"/>
          <p:cNvSpPr>
            <a:spLocks noGrp="1"/>
          </p:cNvSpPr>
          <p:nvPr>
            <p:ph type="sldNum" sz="quarter" idx="4294967295"/>
          </p:nvPr>
        </p:nvSpPr>
        <p:spPr>
          <a:xfrm>
            <a:off x="7225145" y="5562600"/>
            <a:ext cx="1905000" cy="457200"/>
          </a:xfrm>
          <a:prstGeom prst="rect">
            <a:avLst/>
          </a:prstGeom>
          <a:noFill/>
        </p:spPr>
        <p:txBody>
          <a:bodyPr/>
          <a:lstStyle/>
          <a:p>
            <a:fld id="{3C396168-F251-4183-AC78-FE98779CE148}" type="slidenum">
              <a:rPr lang="en-US" smtClean="0">
                <a:latin typeface="Times"/>
              </a:rPr>
              <a:pPr/>
              <a:t>52</a:t>
            </a:fld>
            <a:endParaRPr lang="en-US" dirty="0">
              <a:latin typeface="Times"/>
            </a:endParaRPr>
          </a:p>
        </p:txBody>
      </p:sp>
      <p:sp>
        <p:nvSpPr>
          <p:cNvPr id="110594" name="Text Box 20"/>
          <p:cNvSpPr txBox="1">
            <a:spLocks noChangeArrowheads="1"/>
          </p:cNvSpPr>
          <p:nvPr/>
        </p:nvSpPr>
        <p:spPr bwMode="auto">
          <a:xfrm>
            <a:off x="2330532" y="1301889"/>
            <a:ext cx="3276600" cy="707886"/>
          </a:xfrm>
          <a:prstGeom prst="rect">
            <a:avLst/>
          </a:prstGeom>
          <a:noFill/>
          <a:ln w="9525" algn="ctr">
            <a:noFill/>
            <a:miter lim="800000"/>
            <a:headEnd/>
            <a:tailEnd/>
          </a:ln>
        </p:spPr>
        <p:txBody>
          <a:bodyPr>
            <a:spAutoFit/>
          </a:bodyPr>
          <a:lstStyle/>
          <a:p>
            <a:pPr algn="ctr" eaLnBrk="0" hangingPunct="0"/>
            <a:r>
              <a:rPr lang="en-US" sz="2000" u="sng" dirty="0"/>
              <a:t>Salary Expense</a:t>
            </a:r>
          </a:p>
          <a:p>
            <a:pPr algn="ctr" eaLnBrk="0" hangingPunct="0"/>
            <a:r>
              <a:rPr lang="en-US" sz="2000" dirty="0"/>
              <a:t>Number of FTEs</a:t>
            </a:r>
          </a:p>
        </p:txBody>
      </p:sp>
      <p:sp>
        <p:nvSpPr>
          <p:cNvPr id="110595" name="Text Box 21"/>
          <p:cNvSpPr txBox="1">
            <a:spLocks noChangeArrowheads="1"/>
          </p:cNvSpPr>
          <p:nvPr/>
        </p:nvSpPr>
        <p:spPr bwMode="auto">
          <a:xfrm>
            <a:off x="2362200" y="2337267"/>
            <a:ext cx="6781800" cy="1938992"/>
          </a:xfrm>
          <a:prstGeom prst="rect">
            <a:avLst/>
          </a:prstGeom>
          <a:noFill/>
          <a:ln w="9525" algn="ctr">
            <a:noFill/>
            <a:miter lim="800000"/>
            <a:headEnd/>
            <a:tailEnd/>
          </a:ln>
        </p:spPr>
        <p:txBody>
          <a:bodyPr>
            <a:spAutoFit/>
          </a:bodyPr>
          <a:lstStyle/>
          <a:p>
            <a:r>
              <a:rPr lang="en-US" sz="2000" dirty="0"/>
              <a:t>Measures the price and mix of labor.  A high value indicates that a hospital pays above average wages / salaries and / or employs relatively more high skill occupations and / or experienced staff.  A low value indicates a hospital pays below average wages / salaries and / or employs relatively fewer high skill occupations and / or experienced staff. </a:t>
            </a:r>
          </a:p>
        </p:txBody>
      </p:sp>
      <p:sp>
        <p:nvSpPr>
          <p:cNvPr id="110596" name="Text Box 22"/>
          <p:cNvSpPr txBox="1">
            <a:spLocks noChangeArrowheads="1"/>
          </p:cNvSpPr>
          <p:nvPr/>
        </p:nvSpPr>
        <p:spPr bwMode="auto">
          <a:xfrm>
            <a:off x="171481" y="1455807"/>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10597" name="Text Box 23"/>
          <p:cNvSpPr txBox="1">
            <a:spLocks noChangeArrowheads="1"/>
          </p:cNvSpPr>
          <p:nvPr/>
        </p:nvSpPr>
        <p:spPr bwMode="auto">
          <a:xfrm>
            <a:off x="187315" y="2743200"/>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10600" name="Text Box 23"/>
          <p:cNvSpPr txBox="1">
            <a:spLocks noChangeArrowheads="1"/>
          </p:cNvSpPr>
          <p:nvPr/>
        </p:nvSpPr>
        <p:spPr bwMode="auto">
          <a:xfrm>
            <a:off x="1" y="4717472"/>
            <a:ext cx="2095445" cy="400110"/>
          </a:xfrm>
          <a:prstGeom prst="rect">
            <a:avLst/>
          </a:prstGeom>
          <a:noFill/>
          <a:ln w="9525" algn="ctr">
            <a:noFill/>
            <a:miter lim="800000"/>
            <a:headEnd/>
            <a:tailEnd/>
          </a:ln>
        </p:spPr>
        <p:txBody>
          <a:bodyPr wrap="none">
            <a:spAutoFit/>
          </a:bodyPr>
          <a:lstStyle/>
          <a:p>
            <a:pPr algn="ctr" eaLnBrk="0" hangingPunct="0"/>
            <a:r>
              <a:rPr lang="en-US" sz="2000" i="1" dirty="0"/>
              <a:t>2022 CAH median</a:t>
            </a:r>
          </a:p>
        </p:txBody>
      </p:sp>
      <p:sp>
        <p:nvSpPr>
          <p:cNvPr id="9" name="TextBox 12">
            <a:extLst>
              <a:ext uri="{FF2B5EF4-FFF2-40B4-BE49-F238E27FC236}">
                <a16:creationId xmlns:a16="http://schemas.microsoft.com/office/drawing/2014/main" id="{0A4E1B1A-3289-A24E-B581-A5BD1659CFC6}"/>
              </a:ext>
            </a:extLst>
          </p:cNvPr>
          <p:cNvSpPr txBox="1">
            <a:spLocks noChangeArrowheads="1"/>
          </p:cNvSpPr>
          <p:nvPr/>
        </p:nvSpPr>
        <p:spPr bwMode="auto">
          <a:xfrm>
            <a:off x="2368685" y="4717472"/>
            <a:ext cx="1018227" cy="400110"/>
          </a:xfrm>
          <a:prstGeom prst="rect">
            <a:avLst/>
          </a:prstGeom>
          <a:noFill/>
          <a:ln w="9525">
            <a:noFill/>
            <a:miter lim="800000"/>
            <a:headEnd/>
            <a:tailEnd/>
          </a:ln>
        </p:spPr>
        <p:txBody>
          <a:bodyPr wrap="none">
            <a:spAutoFit/>
          </a:bodyPr>
          <a:lstStyle/>
          <a:p>
            <a:r>
              <a:rPr lang="en-US" sz="2000" dirty="0"/>
              <a:t> $71506</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ctrTitle"/>
          </p:nvPr>
        </p:nvSpPr>
        <p:spPr/>
        <p:txBody>
          <a:bodyPr/>
          <a:lstStyle/>
          <a:p>
            <a:pPr eaLnBrk="1" hangingPunct="1"/>
            <a:r>
              <a:rPr lang="en-US" sz="3600" dirty="0"/>
              <a:t>Other:  Patient Deductions</a:t>
            </a:r>
          </a:p>
        </p:txBody>
      </p:sp>
      <p:sp>
        <p:nvSpPr>
          <p:cNvPr id="96264" name="Slide Number Placeholder 9"/>
          <p:cNvSpPr>
            <a:spLocks noGrp="1"/>
          </p:cNvSpPr>
          <p:nvPr>
            <p:ph type="sldNum" sz="quarter" idx="4294967295"/>
          </p:nvPr>
        </p:nvSpPr>
        <p:spPr>
          <a:xfrm>
            <a:off x="7239000" y="5700463"/>
            <a:ext cx="1905000" cy="457200"/>
          </a:xfrm>
          <a:prstGeom prst="rect">
            <a:avLst/>
          </a:prstGeom>
          <a:noFill/>
        </p:spPr>
        <p:txBody>
          <a:bodyPr/>
          <a:lstStyle/>
          <a:p>
            <a:fld id="{06A74FB1-2A66-4945-BB64-564D1A6B302E}" type="slidenum">
              <a:rPr lang="en-US" smtClean="0">
                <a:latin typeface="Times"/>
              </a:rPr>
              <a:pPr/>
              <a:t>53</a:t>
            </a:fld>
            <a:endParaRPr lang="en-US" dirty="0">
              <a:latin typeface="Times"/>
            </a:endParaRPr>
          </a:p>
        </p:txBody>
      </p:sp>
      <p:sp>
        <p:nvSpPr>
          <p:cNvPr id="96258" name="Text Box 20"/>
          <p:cNvSpPr txBox="1">
            <a:spLocks noChangeArrowheads="1"/>
          </p:cNvSpPr>
          <p:nvPr/>
        </p:nvSpPr>
        <p:spPr bwMode="auto">
          <a:xfrm>
            <a:off x="2286451" y="1311695"/>
            <a:ext cx="4419600" cy="707886"/>
          </a:xfrm>
          <a:prstGeom prst="rect">
            <a:avLst/>
          </a:prstGeom>
          <a:noFill/>
          <a:ln w="9525" algn="ctr">
            <a:noFill/>
            <a:miter lim="800000"/>
            <a:headEnd/>
            <a:tailEnd/>
          </a:ln>
        </p:spPr>
        <p:txBody>
          <a:bodyPr>
            <a:spAutoFit/>
          </a:bodyPr>
          <a:lstStyle/>
          <a:p>
            <a:pPr algn="ctr" eaLnBrk="0" hangingPunct="0"/>
            <a:r>
              <a:rPr lang="en-US" sz="2000" u="sng" dirty="0"/>
              <a:t>Contractual allowances + Discounts</a:t>
            </a:r>
          </a:p>
          <a:p>
            <a:pPr algn="ctr" eaLnBrk="0" hangingPunct="0"/>
            <a:r>
              <a:rPr lang="en-US" sz="2000" dirty="0"/>
              <a:t>Gross total patient revenue</a:t>
            </a:r>
          </a:p>
        </p:txBody>
      </p:sp>
      <p:sp>
        <p:nvSpPr>
          <p:cNvPr id="96259" name="Text Box 21"/>
          <p:cNvSpPr txBox="1">
            <a:spLocks noChangeArrowheads="1"/>
          </p:cNvSpPr>
          <p:nvPr/>
        </p:nvSpPr>
        <p:spPr bwMode="auto">
          <a:xfrm>
            <a:off x="2362200" y="2275681"/>
            <a:ext cx="6781800" cy="2554288"/>
          </a:xfrm>
          <a:prstGeom prst="rect">
            <a:avLst/>
          </a:prstGeom>
          <a:noFill/>
          <a:ln w="9525" algn="ctr">
            <a:noFill/>
            <a:miter lim="800000"/>
            <a:headEnd/>
            <a:tailEnd/>
          </a:ln>
        </p:spPr>
        <p:txBody>
          <a:bodyPr>
            <a:spAutoFit/>
          </a:bodyPr>
          <a:lstStyle/>
          <a:p>
            <a:r>
              <a:rPr lang="en-US" sz="2000" dirty="0"/>
              <a:t>Measures the allowances and discounts per dollar of total patient revenue. A high value indicates higher average discounts and/or allowances. Higher values may result from higher volume of services provided, higher rate structures, or higher penetration of managed care contracts. A low value indicates lower average discounts and/or allowances. Lower values may result from lower volume of services provided, lower rate structures, or less penetration of managed care contracts.</a:t>
            </a:r>
          </a:p>
        </p:txBody>
      </p:sp>
      <p:sp>
        <p:nvSpPr>
          <p:cNvPr id="96260" name="Text Box 22"/>
          <p:cNvSpPr txBox="1">
            <a:spLocks noChangeArrowheads="1"/>
          </p:cNvSpPr>
          <p:nvPr/>
        </p:nvSpPr>
        <p:spPr bwMode="auto">
          <a:xfrm>
            <a:off x="136896" y="1465613"/>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96261" name="Text Box 23"/>
          <p:cNvSpPr txBox="1">
            <a:spLocks noChangeArrowheads="1"/>
          </p:cNvSpPr>
          <p:nvPr/>
        </p:nvSpPr>
        <p:spPr bwMode="auto">
          <a:xfrm>
            <a:off x="146050" y="2952750"/>
            <a:ext cx="1611313" cy="400050"/>
          </a:xfrm>
          <a:prstGeom prst="rect">
            <a:avLst/>
          </a:prstGeom>
          <a:noFill/>
          <a:ln w="9525" algn="ctr">
            <a:noFill/>
            <a:miter lim="800000"/>
            <a:headEnd/>
            <a:tailEnd/>
          </a:ln>
        </p:spPr>
        <p:txBody>
          <a:bodyPr wrap="none">
            <a:spAutoFit/>
          </a:bodyPr>
          <a:lstStyle/>
          <a:p>
            <a:pPr algn="ctr" eaLnBrk="0" hangingPunct="0"/>
            <a:r>
              <a:rPr lang="en-US" sz="2000" i="1"/>
              <a:t>Interpretation</a:t>
            </a:r>
          </a:p>
        </p:txBody>
      </p:sp>
      <p:sp>
        <p:nvSpPr>
          <p:cNvPr id="96262" name="Text Box 23"/>
          <p:cNvSpPr txBox="1">
            <a:spLocks noChangeArrowheads="1"/>
          </p:cNvSpPr>
          <p:nvPr/>
        </p:nvSpPr>
        <p:spPr bwMode="auto">
          <a:xfrm>
            <a:off x="-256316" y="5300353"/>
            <a:ext cx="2416047" cy="400110"/>
          </a:xfrm>
          <a:prstGeom prst="rect">
            <a:avLst/>
          </a:prstGeom>
          <a:noFill/>
          <a:ln w="9525" algn="ctr">
            <a:noFill/>
            <a:miter lim="800000"/>
            <a:headEnd/>
            <a:tailEnd/>
          </a:ln>
        </p:spPr>
        <p:txBody>
          <a:bodyPr wrap="none">
            <a:spAutoFit/>
          </a:bodyPr>
          <a:lstStyle/>
          <a:p>
            <a:pPr algn="ctr" eaLnBrk="0" hangingPunct="0"/>
            <a:r>
              <a:rPr lang="en-US" sz="2000" i="1" dirty="0"/>
              <a:t>     2022 CAH median</a:t>
            </a:r>
          </a:p>
        </p:txBody>
      </p:sp>
      <p:sp>
        <p:nvSpPr>
          <p:cNvPr id="96263" name="TextBox 10"/>
          <p:cNvSpPr txBox="1">
            <a:spLocks noChangeArrowheads="1"/>
          </p:cNvSpPr>
          <p:nvPr/>
        </p:nvSpPr>
        <p:spPr bwMode="auto">
          <a:xfrm>
            <a:off x="2336470" y="5314208"/>
            <a:ext cx="1039067" cy="400110"/>
          </a:xfrm>
          <a:prstGeom prst="rect">
            <a:avLst/>
          </a:prstGeom>
          <a:noFill/>
          <a:ln w="9525">
            <a:noFill/>
            <a:miter lim="800000"/>
            <a:headEnd/>
            <a:tailEnd/>
          </a:ln>
        </p:spPr>
        <p:txBody>
          <a:bodyPr wrap="none">
            <a:spAutoFit/>
          </a:bodyPr>
          <a:lstStyle/>
          <a:p>
            <a:r>
              <a:rPr lang="en-US" sz="2000" dirty="0"/>
              <a:t>47.21 %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ctrTitle"/>
          </p:nvPr>
        </p:nvSpPr>
        <p:spPr/>
        <p:txBody>
          <a:bodyPr/>
          <a:lstStyle/>
          <a:p>
            <a:pPr eaLnBrk="1" hangingPunct="1"/>
            <a:r>
              <a:rPr lang="en-US" sz="3600" dirty="0"/>
              <a:t>Other:  Average Age of Plant</a:t>
            </a:r>
          </a:p>
        </p:txBody>
      </p:sp>
      <p:sp>
        <p:nvSpPr>
          <p:cNvPr id="108552" name="Slide Number Placeholder 9"/>
          <p:cNvSpPr>
            <a:spLocks noGrp="1"/>
          </p:cNvSpPr>
          <p:nvPr>
            <p:ph type="sldNum" sz="quarter" idx="4294967295"/>
          </p:nvPr>
        </p:nvSpPr>
        <p:spPr>
          <a:xfrm>
            <a:off x="7239000" y="5629058"/>
            <a:ext cx="1905000" cy="457200"/>
          </a:xfrm>
          <a:prstGeom prst="rect">
            <a:avLst/>
          </a:prstGeom>
          <a:noFill/>
        </p:spPr>
        <p:txBody>
          <a:bodyPr/>
          <a:lstStyle/>
          <a:p>
            <a:fld id="{2B6303CE-D49E-4724-80C1-6950FC82E919}" type="slidenum">
              <a:rPr lang="en-US" smtClean="0">
                <a:latin typeface="Times"/>
              </a:rPr>
              <a:pPr/>
              <a:t>54</a:t>
            </a:fld>
            <a:endParaRPr lang="en-US">
              <a:latin typeface="Times"/>
            </a:endParaRPr>
          </a:p>
        </p:txBody>
      </p:sp>
      <p:sp>
        <p:nvSpPr>
          <p:cNvPr id="108546" name="Text Box 20"/>
          <p:cNvSpPr txBox="1">
            <a:spLocks noChangeArrowheads="1"/>
          </p:cNvSpPr>
          <p:nvPr/>
        </p:nvSpPr>
        <p:spPr bwMode="auto">
          <a:xfrm>
            <a:off x="2299127" y="1295400"/>
            <a:ext cx="5841408" cy="707886"/>
          </a:xfrm>
          <a:prstGeom prst="rect">
            <a:avLst/>
          </a:prstGeom>
          <a:noFill/>
          <a:ln w="9525" algn="ctr">
            <a:noFill/>
            <a:miter lim="800000"/>
            <a:headEnd/>
            <a:tailEnd/>
          </a:ln>
        </p:spPr>
        <p:txBody>
          <a:bodyPr wrap="square">
            <a:spAutoFit/>
          </a:bodyPr>
          <a:lstStyle/>
          <a:p>
            <a:pPr algn="ctr" eaLnBrk="0" hangingPunct="0"/>
            <a:r>
              <a:rPr lang="en-US" sz="2000" u="sng" dirty="0"/>
              <a:t>Accumulated depreciation</a:t>
            </a:r>
          </a:p>
          <a:p>
            <a:pPr algn="ctr" eaLnBrk="0" hangingPunct="0"/>
            <a:r>
              <a:rPr lang="en-US" sz="2000" dirty="0"/>
              <a:t>Depreciation expense * (365 / Days in Period)</a:t>
            </a:r>
          </a:p>
        </p:txBody>
      </p:sp>
      <p:sp>
        <p:nvSpPr>
          <p:cNvPr id="108547" name="Text Box 21"/>
          <p:cNvSpPr txBox="1">
            <a:spLocks noChangeArrowheads="1"/>
          </p:cNvSpPr>
          <p:nvPr/>
        </p:nvSpPr>
        <p:spPr bwMode="auto">
          <a:xfrm>
            <a:off x="2333763" y="2362200"/>
            <a:ext cx="6553200" cy="2554288"/>
          </a:xfrm>
          <a:prstGeom prst="rect">
            <a:avLst/>
          </a:prstGeom>
          <a:noFill/>
          <a:ln w="9525" algn="ctr">
            <a:noFill/>
            <a:miter lim="800000"/>
            <a:headEnd/>
            <a:tailEnd/>
          </a:ln>
        </p:spPr>
        <p:txBody>
          <a:bodyPr>
            <a:spAutoFit/>
          </a:bodyPr>
          <a:lstStyle/>
          <a:p>
            <a:r>
              <a:rPr lang="en-US" sz="2000" dirty="0"/>
              <a:t>Measures the average accounting age in years of the buildings and equipment of an organization. It may differ from the average chronological age because of depreciation practices. Higher values indicate greater amounts of older assets. Very high values may indicate a need for fixed asset replacement. Lower values indicate greater amounts of newer assets. Very low values may indicate a new building or recent replacement of fixed assets.</a:t>
            </a:r>
          </a:p>
        </p:txBody>
      </p:sp>
      <p:sp>
        <p:nvSpPr>
          <p:cNvPr id="108548" name="Text Box 22"/>
          <p:cNvSpPr txBox="1">
            <a:spLocks noChangeArrowheads="1"/>
          </p:cNvSpPr>
          <p:nvPr/>
        </p:nvSpPr>
        <p:spPr bwMode="auto">
          <a:xfrm>
            <a:off x="146050" y="144931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08549" name="Text Box 23"/>
          <p:cNvSpPr txBox="1">
            <a:spLocks noChangeArrowheads="1"/>
          </p:cNvSpPr>
          <p:nvPr/>
        </p:nvSpPr>
        <p:spPr bwMode="auto">
          <a:xfrm>
            <a:off x="146050" y="2800350"/>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08550" name="Text Box 23"/>
          <p:cNvSpPr txBox="1">
            <a:spLocks noChangeArrowheads="1"/>
          </p:cNvSpPr>
          <p:nvPr/>
        </p:nvSpPr>
        <p:spPr bwMode="auto">
          <a:xfrm>
            <a:off x="-22071" y="5210145"/>
            <a:ext cx="2223686" cy="400110"/>
          </a:xfrm>
          <a:prstGeom prst="rect">
            <a:avLst/>
          </a:prstGeom>
          <a:noFill/>
          <a:ln w="9525" algn="ctr">
            <a:noFill/>
            <a:miter lim="800000"/>
            <a:headEnd/>
            <a:tailEnd/>
          </a:ln>
        </p:spPr>
        <p:txBody>
          <a:bodyPr wrap="none">
            <a:spAutoFit/>
          </a:bodyPr>
          <a:lstStyle/>
          <a:p>
            <a:pPr algn="ctr" eaLnBrk="0" hangingPunct="0"/>
            <a:r>
              <a:rPr lang="en-US" sz="2000" i="1" dirty="0"/>
              <a:t>  2022 CAH median</a:t>
            </a:r>
          </a:p>
        </p:txBody>
      </p:sp>
      <p:sp>
        <p:nvSpPr>
          <p:cNvPr id="108551" name="TextBox 10"/>
          <p:cNvSpPr txBox="1">
            <a:spLocks noChangeArrowheads="1"/>
          </p:cNvSpPr>
          <p:nvPr/>
        </p:nvSpPr>
        <p:spPr bwMode="auto">
          <a:xfrm>
            <a:off x="2347619" y="5228948"/>
            <a:ext cx="1430200" cy="400110"/>
          </a:xfrm>
          <a:prstGeom prst="rect">
            <a:avLst/>
          </a:prstGeom>
          <a:noFill/>
          <a:ln w="9525">
            <a:noFill/>
            <a:miter lim="800000"/>
            <a:headEnd/>
            <a:tailEnd/>
          </a:ln>
        </p:spPr>
        <p:txBody>
          <a:bodyPr wrap="none">
            <a:spAutoFit/>
          </a:bodyPr>
          <a:lstStyle/>
          <a:p>
            <a:r>
              <a:rPr lang="en-US" sz="2000" dirty="0"/>
              <a:t> 12.36 years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ctrTitle"/>
          </p:nvPr>
        </p:nvSpPr>
        <p:spPr/>
        <p:txBody>
          <a:bodyPr/>
          <a:lstStyle/>
          <a:p>
            <a:pPr eaLnBrk="1" hangingPunct="1"/>
            <a:r>
              <a:rPr lang="en-US" sz="3600" dirty="0"/>
              <a:t>Other:  Medicaid Payer Mix</a:t>
            </a:r>
          </a:p>
        </p:txBody>
      </p:sp>
      <p:sp>
        <p:nvSpPr>
          <p:cNvPr id="108552" name="Slide Number Placeholder 9"/>
          <p:cNvSpPr>
            <a:spLocks noGrp="1"/>
          </p:cNvSpPr>
          <p:nvPr>
            <p:ph type="sldNum" sz="quarter" idx="4294967295"/>
          </p:nvPr>
        </p:nvSpPr>
        <p:spPr>
          <a:xfrm>
            <a:off x="7239000" y="5629058"/>
            <a:ext cx="1905000" cy="457200"/>
          </a:xfrm>
          <a:prstGeom prst="rect">
            <a:avLst/>
          </a:prstGeom>
          <a:noFill/>
        </p:spPr>
        <p:txBody>
          <a:bodyPr/>
          <a:lstStyle/>
          <a:p>
            <a:fld id="{2B6303CE-D49E-4724-80C1-6950FC82E919}" type="slidenum">
              <a:rPr lang="en-US" smtClean="0">
                <a:latin typeface="Times"/>
              </a:rPr>
              <a:pPr/>
              <a:t>55</a:t>
            </a:fld>
            <a:endParaRPr lang="en-US">
              <a:latin typeface="Times"/>
            </a:endParaRPr>
          </a:p>
        </p:txBody>
      </p:sp>
      <p:sp>
        <p:nvSpPr>
          <p:cNvPr id="108548" name="Text Box 22"/>
          <p:cNvSpPr txBox="1">
            <a:spLocks noChangeArrowheads="1"/>
          </p:cNvSpPr>
          <p:nvPr/>
        </p:nvSpPr>
        <p:spPr bwMode="auto">
          <a:xfrm>
            <a:off x="146050" y="144931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08549" name="Text Box 23"/>
          <p:cNvSpPr txBox="1">
            <a:spLocks noChangeArrowheads="1"/>
          </p:cNvSpPr>
          <p:nvPr/>
        </p:nvSpPr>
        <p:spPr bwMode="auto">
          <a:xfrm>
            <a:off x="146050" y="2800350"/>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08550" name="Text Box 23"/>
          <p:cNvSpPr txBox="1">
            <a:spLocks noChangeArrowheads="1"/>
          </p:cNvSpPr>
          <p:nvPr/>
        </p:nvSpPr>
        <p:spPr bwMode="auto">
          <a:xfrm>
            <a:off x="-22071" y="5210145"/>
            <a:ext cx="2223686" cy="400110"/>
          </a:xfrm>
          <a:prstGeom prst="rect">
            <a:avLst/>
          </a:prstGeom>
          <a:noFill/>
          <a:ln w="9525" algn="ctr">
            <a:noFill/>
            <a:miter lim="800000"/>
            <a:headEnd/>
            <a:tailEnd/>
          </a:ln>
        </p:spPr>
        <p:txBody>
          <a:bodyPr wrap="none">
            <a:spAutoFit/>
          </a:bodyPr>
          <a:lstStyle/>
          <a:p>
            <a:pPr algn="ctr" eaLnBrk="0" hangingPunct="0"/>
            <a:r>
              <a:rPr lang="en-US" sz="2000" i="1" dirty="0"/>
              <a:t>  2022 CAH median</a:t>
            </a:r>
          </a:p>
        </p:txBody>
      </p:sp>
      <p:sp>
        <p:nvSpPr>
          <p:cNvPr id="108551" name="TextBox 10"/>
          <p:cNvSpPr txBox="1">
            <a:spLocks noChangeArrowheads="1"/>
          </p:cNvSpPr>
          <p:nvPr/>
        </p:nvSpPr>
        <p:spPr bwMode="auto">
          <a:xfrm>
            <a:off x="2347619" y="5228948"/>
            <a:ext cx="1029577" cy="400110"/>
          </a:xfrm>
          <a:prstGeom prst="rect">
            <a:avLst/>
          </a:prstGeom>
          <a:noFill/>
          <a:ln w="9525">
            <a:noFill/>
            <a:miter lim="800000"/>
            <a:headEnd/>
            <a:tailEnd/>
          </a:ln>
        </p:spPr>
        <p:txBody>
          <a:bodyPr wrap="none">
            <a:spAutoFit/>
          </a:bodyPr>
          <a:lstStyle/>
          <a:p>
            <a:r>
              <a:rPr lang="en-US" sz="2000" dirty="0"/>
              <a:t>14.11 %</a:t>
            </a:r>
          </a:p>
        </p:txBody>
      </p:sp>
      <p:sp>
        <p:nvSpPr>
          <p:cNvPr id="10" name="Text Box 20">
            <a:extLst>
              <a:ext uri="{FF2B5EF4-FFF2-40B4-BE49-F238E27FC236}">
                <a16:creationId xmlns:a16="http://schemas.microsoft.com/office/drawing/2014/main" id="{7772FCCB-D85F-9E43-A907-823077557011}"/>
              </a:ext>
            </a:extLst>
          </p:cNvPr>
          <p:cNvSpPr txBox="1">
            <a:spLocks noChangeArrowheads="1"/>
          </p:cNvSpPr>
          <p:nvPr/>
        </p:nvSpPr>
        <p:spPr bwMode="auto">
          <a:xfrm>
            <a:off x="1999199" y="1220065"/>
            <a:ext cx="3429000" cy="762000"/>
          </a:xfrm>
          <a:prstGeom prst="rect">
            <a:avLst/>
          </a:prstGeom>
          <a:noFill/>
          <a:ln w="9525" algn="ctr">
            <a:noFill/>
            <a:miter lim="800000"/>
            <a:headEnd/>
            <a:tailEnd/>
          </a:ln>
        </p:spPr>
        <p:txBody>
          <a:bodyPr>
            <a:spAutoFit/>
          </a:bodyPr>
          <a:lstStyle/>
          <a:p>
            <a:pPr algn="ctr" eaLnBrk="0" hangingPunct="0"/>
            <a:r>
              <a:rPr lang="en-US" u="sng" dirty="0"/>
              <a:t>Medicaid Charges</a:t>
            </a:r>
          </a:p>
          <a:p>
            <a:pPr algn="ctr" eaLnBrk="0" hangingPunct="0"/>
            <a:r>
              <a:rPr lang="en-US" dirty="0"/>
              <a:t>Total Patient Charges</a:t>
            </a:r>
          </a:p>
        </p:txBody>
      </p:sp>
      <p:sp>
        <p:nvSpPr>
          <p:cNvPr id="11" name="Text Box 21">
            <a:extLst>
              <a:ext uri="{FF2B5EF4-FFF2-40B4-BE49-F238E27FC236}">
                <a16:creationId xmlns:a16="http://schemas.microsoft.com/office/drawing/2014/main" id="{DEB6A9B4-4169-FF47-B60F-86A7A2497A16}"/>
              </a:ext>
            </a:extLst>
          </p:cNvPr>
          <p:cNvSpPr txBox="1">
            <a:spLocks noChangeArrowheads="1"/>
          </p:cNvSpPr>
          <p:nvPr/>
        </p:nvSpPr>
        <p:spPr bwMode="auto">
          <a:xfrm>
            <a:off x="2333763" y="2362200"/>
            <a:ext cx="6553200" cy="2554545"/>
          </a:xfrm>
          <a:prstGeom prst="rect">
            <a:avLst/>
          </a:prstGeom>
          <a:noFill/>
          <a:ln w="9525" algn="ctr">
            <a:noFill/>
            <a:miter lim="800000"/>
            <a:headEnd/>
            <a:tailEnd/>
          </a:ln>
        </p:spPr>
        <p:txBody>
          <a:bodyPr>
            <a:spAutoFit/>
          </a:bodyPr>
          <a:lstStyle/>
          <a:p>
            <a:r>
              <a:rPr lang="en-US" sz="2000" dirty="0"/>
              <a:t>Measures the percentage of total patient charges that is for Medicaid patients. A value greater than 50 percent indicates that the majority of total patient charges is for Medicaid patients. Very high values may indicate lack of financial diversification due to high dependence on Medicaid reimbursement. A value less than 50 percent indicates that the majority of patient charges is for Medicare, privately insured, and other patients. </a:t>
            </a:r>
          </a:p>
        </p:txBody>
      </p:sp>
    </p:spTree>
    <p:extLst>
      <p:ext uri="{BB962C8B-B14F-4D97-AF65-F5344CB8AC3E}">
        <p14:creationId xmlns:p14="http://schemas.microsoft.com/office/powerpoint/2010/main" val="29416233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ctrTitle"/>
          </p:nvPr>
        </p:nvSpPr>
        <p:spPr/>
        <p:txBody>
          <a:bodyPr/>
          <a:lstStyle/>
          <a:p>
            <a:pPr eaLnBrk="1" hangingPunct="1"/>
            <a:r>
              <a:rPr lang="en-US" sz="3600" dirty="0"/>
              <a:t>Other:  Uncompensated Care</a:t>
            </a:r>
          </a:p>
        </p:txBody>
      </p:sp>
      <p:sp>
        <p:nvSpPr>
          <p:cNvPr id="108552" name="Slide Number Placeholder 9"/>
          <p:cNvSpPr>
            <a:spLocks noGrp="1"/>
          </p:cNvSpPr>
          <p:nvPr>
            <p:ph type="sldNum" sz="quarter" idx="4294967295"/>
          </p:nvPr>
        </p:nvSpPr>
        <p:spPr>
          <a:xfrm>
            <a:off x="7239000" y="5629058"/>
            <a:ext cx="1905000" cy="457200"/>
          </a:xfrm>
          <a:prstGeom prst="rect">
            <a:avLst/>
          </a:prstGeom>
          <a:noFill/>
        </p:spPr>
        <p:txBody>
          <a:bodyPr/>
          <a:lstStyle/>
          <a:p>
            <a:fld id="{2B6303CE-D49E-4724-80C1-6950FC82E919}" type="slidenum">
              <a:rPr lang="en-US" smtClean="0">
                <a:latin typeface="Times"/>
              </a:rPr>
              <a:pPr/>
              <a:t>56</a:t>
            </a:fld>
            <a:endParaRPr lang="en-US">
              <a:latin typeface="Times"/>
            </a:endParaRPr>
          </a:p>
        </p:txBody>
      </p:sp>
      <p:sp>
        <p:nvSpPr>
          <p:cNvPr id="108548" name="Text Box 22"/>
          <p:cNvSpPr txBox="1">
            <a:spLocks noChangeArrowheads="1"/>
          </p:cNvSpPr>
          <p:nvPr/>
        </p:nvSpPr>
        <p:spPr bwMode="auto">
          <a:xfrm>
            <a:off x="146050" y="1449318"/>
            <a:ext cx="1222375" cy="400050"/>
          </a:xfrm>
          <a:prstGeom prst="rect">
            <a:avLst/>
          </a:prstGeom>
          <a:noFill/>
          <a:ln w="9525" algn="ctr">
            <a:noFill/>
            <a:miter lim="800000"/>
            <a:headEnd/>
            <a:tailEnd/>
          </a:ln>
        </p:spPr>
        <p:txBody>
          <a:bodyPr wrap="none">
            <a:spAutoFit/>
          </a:bodyPr>
          <a:lstStyle/>
          <a:p>
            <a:pPr algn="ctr" eaLnBrk="0" hangingPunct="0"/>
            <a:r>
              <a:rPr lang="en-US" sz="2000" i="1" dirty="0"/>
              <a:t>Definition</a:t>
            </a:r>
          </a:p>
        </p:txBody>
      </p:sp>
      <p:sp>
        <p:nvSpPr>
          <p:cNvPr id="108549" name="Text Box 23"/>
          <p:cNvSpPr txBox="1">
            <a:spLocks noChangeArrowheads="1"/>
          </p:cNvSpPr>
          <p:nvPr/>
        </p:nvSpPr>
        <p:spPr bwMode="auto">
          <a:xfrm>
            <a:off x="146050" y="2800350"/>
            <a:ext cx="1611313" cy="400050"/>
          </a:xfrm>
          <a:prstGeom prst="rect">
            <a:avLst/>
          </a:prstGeom>
          <a:noFill/>
          <a:ln w="9525" algn="ctr">
            <a:noFill/>
            <a:miter lim="800000"/>
            <a:headEnd/>
            <a:tailEnd/>
          </a:ln>
        </p:spPr>
        <p:txBody>
          <a:bodyPr wrap="none">
            <a:spAutoFit/>
          </a:bodyPr>
          <a:lstStyle/>
          <a:p>
            <a:pPr algn="ctr" eaLnBrk="0" hangingPunct="0"/>
            <a:r>
              <a:rPr lang="en-US" sz="2000" i="1" dirty="0"/>
              <a:t>Interpretation</a:t>
            </a:r>
          </a:p>
        </p:txBody>
      </p:sp>
      <p:sp>
        <p:nvSpPr>
          <p:cNvPr id="108550" name="Text Box 23"/>
          <p:cNvSpPr txBox="1">
            <a:spLocks noChangeArrowheads="1"/>
          </p:cNvSpPr>
          <p:nvPr/>
        </p:nvSpPr>
        <p:spPr bwMode="auto">
          <a:xfrm>
            <a:off x="-22071" y="5210145"/>
            <a:ext cx="2223686" cy="400110"/>
          </a:xfrm>
          <a:prstGeom prst="rect">
            <a:avLst/>
          </a:prstGeom>
          <a:noFill/>
          <a:ln w="9525" algn="ctr">
            <a:noFill/>
            <a:miter lim="800000"/>
            <a:headEnd/>
            <a:tailEnd/>
          </a:ln>
        </p:spPr>
        <p:txBody>
          <a:bodyPr wrap="none">
            <a:spAutoFit/>
          </a:bodyPr>
          <a:lstStyle/>
          <a:p>
            <a:pPr algn="ctr" eaLnBrk="0" hangingPunct="0"/>
            <a:r>
              <a:rPr lang="en-US" sz="2000" i="1" dirty="0"/>
              <a:t>  2022 CAH median</a:t>
            </a:r>
          </a:p>
        </p:txBody>
      </p:sp>
      <p:sp>
        <p:nvSpPr>
          <p:cNvPr id="108551" name="TextBox 10"/>
          <p:cNvSpPr txBox="1">
            <a:spLocks noChangeArrowheads="1"/>
          </p:cNvSpPr>
          <p:nvPr/>
        </p:nvSpPr>
        <p:spPr bwMode="auto">
          <a:xfrm>
            <a:off x="2347619" y="5228948"/>
            <a:ext cx="846707" cy="400110"/>
          </a:xfrm>
          <a:prstGeom prst="rect">
            <a:avLst/>
          </a:prstGeom>
          <a:noFill/>
          <a:ln w="9525">
            <a:noFill/>
            <a:miter lim="800000"/>
            <a:headEnd/>
            <a:tailEnd/>
          </a:ln>
        </p:spPr>
        <p:txBody>
          <a:bodyPr wrap="none">
            <a:spAutoFit/>
          </a:bodyPr>
          <a:lstStyle/>
          <a:p>
            <a:r>
              <a:rPr lang="en-US" sz="2000" dirty="0"/>
              <a:t>2.91%</a:t>
            </a:r>
          </a:p>
        </p:txBody>
      </p:sp>
      <p:sp>
        <p:nvSpPr>
          <p:cNvPr id="10" name="Text Box 20">
            <a:extLst>
              <a:ext uri="{FF2B5EF4-FFF2-40B4-BE49-F238E27FC236}">
                <a16:creationId xmlns:a16="http://schemas.microsoft.com/office/drawing/2014/main" id="{EA5F0B4C-6A2A-5948-A449-CE08C116BE12}"/>
              </a:ext>
            </a:extLst>
          </p:cNvPr>
          <p:cNvSpPr txBox="1">
            <a:spLocks noChangeArrowheads="1"/>
          </p:cNvSpPr>
          <p:nvPr/>
        </p:nvSpPr>
        <p:spPr bwMode="auto">
          <a:xfrm>
            <a:off x="2307259" y="1117185"/>
            <a:ext cx="3429000" cy="762000"/>
          </a:xfrm>
          <a:prstGeom prst="rect">
            <a:avLst/>
          </a:prstGeom>
          <a:noFill/>
          <a:ln w="9525" algn="ctr">
            <a:noFill/>
            <a:miter lim="800000"/>
            <a:headEnd/>
            <a:tailEnd/>
          </a:ln>
        </p:spPr>
        <p:txBody>
          <a:bodyPr>
            <a:spAutoFit/>
          </a:bodyPr>
          <a:lstStyle/>
          <a:p>
            <a:pPr algn="ctr" eaLnBrk="0" hangingPunct="0"/>
            <a:r>
              <a:rPr lang="en-US" u="sng" dirty="0"/>
              <a:t>Charity care + bad debt</a:t>
            </a:r>
          </a:p>
          <a:p>
            <a:pPr algn="ctr" eaLnBrk="0" hangingPunct="0"/>
            <a:r>
              <a:rPr lang="en-US" dirty="0"/>
              <a:t>Total operating expenses</a:t>
            </a:r>
          </a:p>
        </p:txBody>
      </p:sp>
      <p:sp>
        <p:nvSpPr>
          <p:cNvPr id="11" name="Text Box 21">
            <a:extLst>
              <a:ext uri="{FF2B5EF4-FFF2-40B4-BE49-F238E27FC236}">
                <a16:creationId xmlns:a16="http://schemas.microsoft.com/office/drawing/2014/main" id="{01CB294B-5699-EF4C-8CE2-BD4EE33D947F}"/>
              </a:ext>
            </a:extLst>
          </p:cNvPr>
          <p:cNvSpPr txBox="1">
            <a:spLocks noChangeArrowheads="1"/>
          </p:cNvSpPr>
          <p:nvPr/>
        </p:nvSpPr>
        <p:spPr bwMode="auto">
          <a:xfrm>
            <a:off x="2333763" y="2362200"/>
            <a:ext cx="6553200" cy="2862322"/>
          </a:xfrm>
          <a:prstGeom prst="rect">
            <a:avLst/>
          </a:prstGeom>
          <a:noFill/>
          <a:ln w="9525" algn="ctr">
            <a:noFill/>
            <a:miter lim="800000"/>
            <a:headEnd/>
            <a:tailEnd/>
          </a:ln>
        </p:spPr>
        <p:txBody>
          <a:bodyPr>
            <a:spAutoFit/>
          </a:bodyPr>
          <a:lstStyle/>
          <a:p>
            <a:r>
              <a:rPr lang="en-US" sz="2000" dirty="0"/>
              <a:t>Measures charity care and bas debt as a percentage of total operating expenses. A high value indicates a greater percentage of total operating expenses for which no patient or third-party payment was received. Higher values may result from higher rates of un-insured and under-insured patients, prevalence of high deductible health plans among patients, and other payment factors. A low value indicates a lower percentage of total operating expenses for which no payment was received.</a:t>
            </a:r>
          </a:p>
        </p:txBody>
      </p:sp>
    </p:spTree>
    <p:extLst>
      <p:ext uri="{BB962C8B-B14F-4D97-AF65-F5344CB8AC3E}">
        <p14:creationId xmlns:p14="http://schemas.microsoft.com/office/powerpoint/2010/main" val="23723804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5"/>
          <p:cNvSpPr txBox="1">
            <a:spLocks noChangeArrowheads="1"/>
          </p:cNvSpPr>
          <p:nvPr/>
        </p:nvSpPr>
        <p:spPr bwMode="auto">
          <a:xfrm>
            <a:off x="381000" y="4876800"/>
            <a:ext cx="5867400" cy="923330"/>
          </a:xfrm>
          <a:prstGeom prst="rect">
            <a:avLst/>
          </a:prstGeom>
          <a:noFill/>
          <a:ln w="9525">
            <a:noFill/>
            <a:miter lim="800000"/>
            <a:headEnd/>
            <a:tailEnd/>
          </a:ln>
        </p:spPr>
        <p:txBody>
          <a:bodyPr wrap="square">
            <a:spAutoFit/>
          </a:bodyPr>
          <a:lstStyle/>
          <a:p>
            <a:pPr eaLnBrk="0" hangingPunct="0"/>
            <a:r>
              <a:rPr lang="en-US" sz="1800" dirty="0"/>
              <a:t>Pink GH, Holmes GM, Thompson RE, </a:t>
            </a:r>
            <a:r>
              <a:rPr lang="en-US" sz="1800" dirty="0" err="1"/>
              <a:t>Slifkin</a:t>
            </a:r>
            <a:r>
              <a:rPr lang="en-US" sz="1800" dirty="0"/>
              <a:t> RT. Variations in Financial Performance Among Critical Access Hospitals. </a:t>
            </a:r>
            <a:r>
              <a:rPr lang="en-US" sz="1800" i="1" dirty="0"/>
              <a:t>Journal of Rural Health</a:t>
            </a:r>
            <a:r>
              <a:rPr lang="en-US" sz="1800" dirty="0"/>
              <a:t> 23(4), 299-305, Fall 2007</a:t>
            </a:r>
          </a:p>
        </p:txBody>
      </p:sp>
      <p:sp>
        <p:nvSpPr>
          <p:cNvPr id="2" name="Title 1"/>
          <p:cNvSpPr>
            <a:spLocks noGrp="1"/>
          </p:cNvSpPr>
          <p:nvPr>
            <p:ph type="title"/>
          </p:nvPr>
        </p:nvSpPr>
        <p:spPr>
          <a:xfrm>
            <a:off x="304800" y="2178938"/>
            <a:ext cx="8610599" cy="1402461"/>
          </a:xfrm>
        </p:spPr>
        <p:txBody>
          <a:bodyPr/>
          <a:lstStyle/>
          <a:p>
            <a:r>
              <a:rPr lang="en-US" dirty="0"/>
              <a:t>4. How to compare CAH financial performance using peer groups</a:t>
            </a:r>
            <a:br>
              <a:rPr lang="en-US" dirty="0"/>
            </a:br>
            <a:endParaRPr lang="en-US" dirty="0"/>
          </a:p>
        </p:txBody>
      </p:sp>
      <p:sp>
        <p:nvSpPr>
          <p:cNvPr id="116739" name="Slide Number Placeholder 4"/>
          <p:cNvSpPr>
            <a:spLocks noGrp="1"/>
          </p:cNvSpPr>
          <p:nvPr>
            <p:ph type="sldNum" sz="quarter" idx="12"/>
          </p:nvPr>
        </p:nvSpPr>
        <p:spPr>
          <a:xfrm>
            <a:off x="7010400" y="5617567"/>
            <a:ext cx="2133600" cy="365125"/>
          </a:xfrm>
          <a:noFill/>
        </p:spPr>
        <p:txBody>
          <a:bodyPr/>
          <a:lstStyle/>
          <a:p>
            <a:pPr algn="ctr"/>
            <a:fld id="{9917ABA6-3B5F-4B64-9410-E98B62565FA8}" type="slidenum">
              <a:rPr lang="en-US" smtClean="0">
                <a:latin typeface="Times"/>
              </a:rPr>
              <a:pPr algn="ctr"/>
              <a:t>57</a:t>
            </a:fld>
            <a:endParaRPr lang="en-US" dirty="0">
              <a:latin typeface="Time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ctrTitle"/>
          </p:nvPr>
        </p:nvSpPr>
        <p:spPr/>
        <p:txBody>
          <a:bodyPr/>
          <a:lstStyle/>
          <a:p>
            <a:pPr eaLnBrk="1" hangingPunct="1"/>
            <a:r>
              <a:rPr lang="en-US" sz="3200" dirty="0"/>
              <a:t>First Issue of the CAH</a:t>
            </a:r>
            <a:br>
              <a:rPr lang="en-US" sz="3200" dirty="0"/>
            </a:br>
            <a:r>
              <a:rPr lang="en-US" sz="3200" dirty="0"/>
              <a:t>Financial Indicators Report</a:t>
            </a:r>
          </a:p>
        </p:txBody>
      </p:sp>
      <p:sp>
        <p:nvSpPr>
          <p:cNvPr id="118786" name="Rectangle 3"/>
          <p:cNvSpPr>
            <a:spLocks noGrp="1" noChangeArrowheads="1"/>
          </p:cNvSpPr>
          <p:nvPr>
            <p:ph idx="10"/>
          </p:nvPr>
        </p:nvSpPr>
        <p:spPr/>
        <p:txBody>
          <a:bodyPr/>
          <a:lstStyle/>
          <a:p>
            <a:pPr eaLnBrk="1" hangingPunct="1"/>
            <a:r>
              <a:rPr lang="en-US" sz="3200" dirty="0"/>
              <a:t>In Summer 2004, hospital-specific reports were sent to 853 administrators</a:t>
            </a:r>
          </a:p>
          <a:p>
            <a:pPr eaLnBrk="1" hangingPunct="1"/>
            <a:r>
              <a:rPr lang="en-US" sz="3200" dirty="0"/>
              <a:t>An evaluation form was included</a:t>
            </a:r>
          </a:p>
          <a:p>
            <a:pPr eaLnBrk="1" hangingPunct="1"/>
            <a:r>
              <a:rPr lang="en-US" sz="3200" dirty="0"/>
              <a:t>Many respondents requested comparison of their performance to similar CAHs</a:t>
            </a:r>
          </a:p>
          <a:p>
            <a:pPr eaLnBrk="1" hangingPunct="1">
              <a:buFontTx/>
              <a:buNone/>
            </a:pPr>
            <a:endParaRPr lang="en-US" dirty="0"/>
          </a:p>
        </p:txBody>
      </p:sp>
      <p:sp>
        <p:nvSpPr>
          <p:cNvPr id="118787" name="Slide Number Placeholder 4"/>
          <p:cNvSpPr>
            <a:spLocks noGrp="1"/>
          </p:cNvSpPr>
          <p:nvPr>
            <p:ph type="sldNum" sz="quarter" idx="4294967295"/>
          </p:nvPr>
        </p:nvSpPr>
        <p:spPr>
          <a:xfrm>
            <a:off x="7238010" y="5638800"/>
            <a:ext cx="1905000" cy="457200"/>
          </a:xfrm>
          <a:prstGeom prst="rect">
            <a:avLst/>
          </a:prstGeom>
          <a:noFill/>
        </p:spPr>
        <p:txBody>
          <a:bodyPr/>
          <a:lstStyle/>
          <a:p>
            <a:fld id="{773BE13E-7254-44BC-BF79-133CABF4D395}" type="slidenum">
              <a:rPr lang="en-US" smtClean="0">
                <a:latin typeface="Times"/>
              </a:rPr>
              <a:pPr/>
              <a:t>58</a:t>
            </a:fld>
            <a:endParaRPr lang="en-US" dirty="0">
              <a:latin typeface="Times"/>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ctrTitle"/>
          </p:nvPr>
        </p:nvSpPr>
        <p:spPr/>
        <p:txBody>
          <a:bodyPr/>
          <a:lstStyle/>
          <a:p>
            <a:pPr eaLnBrk="1" hangingPunct="1"/>
            <a:r>
              <a:rPr lang="en-US" sz="3600"/>
              <a:t>Selection of CAH Peer Groups</a:t>
            </a:r>
          </a:p>
        </p:txBody>
      </p:sp>
      <p:sp>
        <p:nvSpPr>
          <p:cNvPr id="120834" name="Rectangle 3"/>
          <p:cNvSpPr>
            <a:spLocks noGrp="1" noChangeArrowheads="1"/>
          </p:cNvSpPr>
          <p:nvPr>
            <p:ph idx="10"/>
          </p:nvPr>
        </p:nvSpPr>
        <p:spPr/>
        <p:txBody>
          <a:bodyPr/>
          <a:lstStyle/>
          <a:p>
            <a:pPr eaLnBrk="1" hangingPunct="1">
              <a:lnSpc>
                <a:spcPct val="90000"/>
              </a:lnSpc>
            </a:pPr>
            <a:r>
              <a:rPr lang="en-US" dirty="0"/>
              <a:t>Suggestions from respondents</a:t>
            </a:r>
          </a:p>
          <a:p>
            <a:pPr eaLnBrk="1" hangingPunct="1">
              <a:lnSpc>
                <a:spcPct val="90000"/>
              </a:lnSpc>
            </a:pPr>
            <a:r>
              <a:rPr lang="en-US" dirty="0"/>
              <a:t>Literature review to identify important peer groups in other studies</a:t>
            </a:r>
          </a:p>
          <a:p>
            <a:pPr eaLnBrk="1" hangingPunct="1">
              <a:lnSpc>
                <a:spcPct val="90000"/>
              </a:lnSpc>
            </a:pPr>
            <a:r>
              <a:rPr lang="en-US" dirty="0"/>
              <a:t>Advice of Technical Advisory Group</a:t>
            </a:r>
          </a:p>
          <a:p>
            <a:pPr eaLnBrk="1" hangingPunct="1">
              <a:lnSpc>
                <a:spcPct val="90000"/>
              </a:lnSpc>
            </a:pPr>
            <a:r>
              <a:rPr lang="en-US" dirty="0"/>
              <a:t>Potential peer groups evaluated using statistical analysis</a:t>
            </a:r>
          </a:p>
          <a:p>
            <a:pPr lvl="1" eaLnBrk="1" hangingPunct="1">
              <a:lnSpc>
                <a:spcPct val="90000"/>
              </a:lnSpc>
            </a:pPr>
            <a:r>
              <a:rPr lang="en-US" sz="2400" dirty="0"/>
              <a:t>Limited to ones that can be pulled from Medicare Cost Report (or similar)</a:t>
            </a:r>
          </a:p>
          <a:p>
            <a:pPr eaLnBrk="1" hangingPunct="1">
              <a:lnSpc>
                <a:spcPct val="90000"/>
              </a:lnSpc>
            </a:pPr>
            <a:r>
              <a:rPr lang="en-US" dirty="0"/>
              <a:t>Selected peer groups:</a:t>
            </a:r>
          </a:p>
          <a:p>
            <a:pPr lvl="1" eaLnBrk="1" hangingPunct="1">
              <a:lnSpc>
                <a:spcPct val="90000"/>
              </a:lnSpc>
            </a:pPr>
            <a:r>
              <a:rPr lang="en-US" sz="2400" dirty="0"/>
              <a:t>Important influences on indicator values</a:t>
            </a:r>
          </a:p>
          <a:p>
            <a:pPr lvl="1" eaLnBrk="1" hangingPunct="1">
              <a:lnSpc>
                <a:spcPct val="90000"/>
              </a:lnSpc>
            </a:pPr>
            <a:r>
              <a:rPr lang="en-US" sz="2400" dirty="0"/>
              <a:t>Could be validly defined from Cost Reports</a:t>
            </a:r>
          </a:p>
        </p:txBody>
      </p:sp>
      <p:sp>
        <p:nvSpPr>
          <p:cNvPr id="120835" name="Slide Number Placeholder 4"/>
          <p:cNvSpPr>
            <a:spLocks noGrp="1"/>
          </p:cNvSpPr>
          <p:nvPr>
            <p:ph type="sldNum" sz="quarter" idx="4294967295"/>
          </p:nvPr>
        </p:nvSpPr>
        <p:spPr>
          <a:xfrm>
            <a:off x="7239000" y="5638800"/>
            <a:ext cx="1905000" cy="457200"/>
          </a:xfrm>
          <a:prstGeom prst="rect">
            <a:avLst/>
          </a:prstGeom>
          <a:noFill/>
        </p:spPr>
        <p:txBody>
          <a:bodyPr/>
          <a:lstStyle/>
          <a:p>
            <a:fld id="{D59625BF-C78D-467A-A3EA-E78C3D8E7300}" type="slidenum">
              <a:rPr lang="en-US" smtClean="0">
                <a:latin typeface="Times"/>
              </a:rPr>
              <a:pPr/>
              <a:t>59</a:t>
            </a:fld>
            <a:endParaRPr lang="en-US" dirty="0">
              <a:latin typeface="Time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ctrTitle"/>
          </p:nvPr>
        </p:nvSpPr>
        <p:spPr/>
        <p:txBody>
          <a:bodyPr/>
          <a:lstStyle/>
          <a:p>
            <a:r>
              <a:rPr lang="en-US" sz="3600"/>
              <a:t>Legislation</a:t>
            </a:r>
          </a:p>
        </p:txBody>
      </p:sp>
      <p:sp>
        <p:nvSpPr>
          <p:cNvPr id="28674" name="Rectangle 3"/>
          <p:cNvSpPr>
            <a:spLocks noGrp="1" noChangeArrowheads="1"/>
          </p:cNvSpPr>
          <p:nvPr>
            <p:ph idx="10"/>
          </p:nvPr>
        </p:nvSpPr>
        <p:spPr/>
        <p:txBody>
          <a:bodyPr/>
          <a:lstStyle/>
          <a:p>
            <a:r>
              <a:rPr lang="en-US" dirty="0"/>
              <a:t>Legislation enacted as part of the Balanced Budget Act (BBA) of 1997 authorized states to establish State Medicare Rural Hospital Flexibility Programs (Flex Program), under which certain facilities participating in Medicare can become Critical Access Hospitals (CAH). </a:t>
            </a:r>
          </a:p>
        </p:txBody>
      </p:sp>
      <p:sp>
        <p:nvSpPr>
          <p:cNvPr id="28675" name="Slide Number Placeholder 3"/>
          <p:cNvSpPr>
            <a:spLocks noGrp="1"/>
          </p:cNvSpPr>
          <p:nvPr>
            <p:ph type="sldNum" sz="quarter" idx="4294967295"/>
          </p:nvPr>
        </p:nvSpPr>
        <p:spPr>
          <a:xfrm>
            <a:off x="7239000" y="5638800"/>
            <a:ext cx="1905000" cy="457200"/>
          </a:xfrm>
          <a:prstGeom prst="rect">
            <a:avLst/>
          </a:prstGeom>
          <a:noFill/>
        </p:spPr>
        <p:txBody>
          <a:bodyPr/>
          <a:lstStyle/>
          <a:p>
            <a:fld id="{A041E42A-4A6B-452E-BD44-1F31B9532291}" type="slidenum">
              <a:rPr lang="en-US" smtClean="0">
                <a:latin typeface="Times"/>
              </a:rPr>
              <a:pPr/>
              <a:t>6</a:t>
            </a:fld>
            <a:endParaRPr lang="en-US" dirty="0">
              <a:latin typeface="Time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ctrTitle"/>
          </p:nvPr>
        </p:nvSpPr>
        <p:spPr/>
        <p:txBody>
          <a:bodyPr/>
          <a:lstStyle/>
          <a:p>
            <a:pPr eaLnBrk="1" hangingPunct="1"/>
            <a:r>
              <a:rPr lang="en-US" sz="3600"/>
              <a:t>Creation of CAH Peer Groups</a:t>
            </a:r>
          </a:p>
        </p:txBody>
      </p:sp>
      <p:sp>
        <p:nvSpPr>
          <p:cNvPr id="122882" name="Rectangle 3"/>
          <p:cNvSpPr>
            <a:spLocks noGrp="1" noChangeArrowheads="1"/>
          </p:cNvSpPr>
          <p:nvPr>
            <p:ph idx="10"/>
          </p:nvPr>
        </p:nvSpPr>
        <p:spPr/>
        <p:txBody>
          <a:bodyPr/>
          <a:lstStyle/>
          <a:p>
            <a:pPr eaLnBrk="1" hangingPunct="1"/>
            <a:r>
              <a:rPr lang="en-US" dirty="0"/>
              <a:t>From Medicare Cost Report data, we identified factors important to CAH financial performance:</a:t>
            </a:r>
          </a:p>
          <a:p>
            <a:pPr lvl="1" eaLnBrk="1" hangingPunct="1"/>
            <a:r>
              <a:rPr lang="en-US" dirty="0"/>
              <a:t>Had &lt;$10 million, $10-20 million, or &gt;$20 million in net patient revenue</a:t>
            </a:r>
          </a:p>
          <a:p>
            <a:pPr lvl="1" eaLnBrk="1" hangingPunct="1"/>
            <a:r>
              <a:rPr lang="en-US" dirty="0"/>
              <a:t>Provided long-term care</a:t>
            </a:r>
          </a:p>
          <a:p>
            <a:pPr lvl="1" eaLnBrk="1" hangingPunct="1"/>
            <a:r>
              <a:rPr lang="en-US" dirty="0"/>
              <a:t>Was owned by a government entity</a:t>
            </a:r>
          </a:p>
          <a:p>
            <a:pPr lvl="1" eaLnBrk="1" hangingPunct="1"/>
            <a:r>
              <a:rPr lang="en-US" dirty="0"/>
              <a:t>Operated a Rural Health Clinic</a:t>
            </a:r>
          </a:p>
          <a:p>
            <a:pPr eaLnBrk="1" hangingPunct="1">
              <a:buFontTx/>
              <a:buNone/>
            </a:pPr>
            <a:endParaRPr lang="en-US" dirty="0"/>
          </a:p>
        </p:txBody>
      </p:sp>
      <p:sp>
        <p:nvSpPr>
          <p:cNvPr id="122883" name="Slide Number Placeholder 4"/>
          <p:cNvSpPr>
            <a:spLocks noGrp="1"/>
          </p:cNvSpPr>
          <p:nvPr>
            <p:ph type="sldNum" sz="quarter" idx="4294967295"/>
          </p:nvPr>
        </p:nvSpPr>
        <p:spPr>
          <a:xfrm>
            <a:off x="7275616" y="5638800"/>
            <a:ext cx="1905000" cy="457200"/>
          </a:xfrm>
          <a:prstGeom prst="rect">
            <a:avLst/>
          </a:prstGeom>
          <a:noFill/>
        </p:spPr>
        <p:txBody>
          <a:bodyPr/>
          <a:lstStyle/>
          <a:p>
            <a:fld id="{C6758F0A-AD7F-46BF-A5A4-1A444ED88C8D}" type="slidenum">
              <a:rPr lang="en-US" smtClean="0">
                <a:latin typeface="Times"/>
              </a:rPr>
              <a:pPr/>
              <a:t>60</a:t>
            </a:fld>
            <a:endParaRPr lang="en-US" dirty="0">
              <a:latin typeface="Times"/>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ctrTitle"/>
          </p:nvPr>
        </p:nvSpPr>
        <p:spPr/>
        <p:txBody>
          <a:bodyPr/>
          <a:lstStyle/>
          <a:p>
            <a:pPr eaLnBrk="1" hangingPunct="1"/>
            <a:r>
              <a:rPr lang="en-US" sz="3200" dirty="0"/>
              <a:t>Number of Indicators that Varied for Each Factor</a:t>
            </a:r>
          </a:p>
        </p:txBody>
      </p:sp>
      <p:graphicFrame>
        <p:nvGraphicFramePr>
          <p:cNvPr id="124955" name="Group 27"/>
          <p:cNvGraphicFramePr>
            <a:graphicFrameLocks noGrp="1"/>
          </p:cNvGraphicFramePr>
          <p:nvPr>
            <p:ph idx="10"/>
            <p:extLst>
              <p:ext uri="{D42A27DB-BD31-4B8C-83A1-F6EECF244321}">
                <p14:modId xmlns:p14="http://schemas.microsoft.com/office/powerpoint/2010/main" val="1806280182"/>
              </p:ext>
            </p:extLst>
          </p:nvPr>
        </p:nvGraphicFramePr>
        <p:xfrm>
          <a:off x="381000" y="3200400"/>
          <a:ext cx="8229600" cy="2507615"/>
        </p:xfrm>
        <a:graphic>
          <a:graphicData uri="http://schemas.openxmlformats.org/drawingml/2006/table">
            <a:tbl>
              <a:tblPr/>
              <a:tblGrid>
                <a:gridCol w="5577052">
                  <a:extLst>
                    <a:ext uri="{9D8B030D-6E8A-4147-A177-3AD203B41FA5}">
                      <a16:colId xmlns:a16="http://schemas.microsoft.com/office/drawing/2014/main" val="20000"/>
                    </a:ext>
                  </a:extLst>
                </a:gridCol>
                <a:gridCol w="2652548">
                  <a:extLst>
                    <a:ext uri="{9D8B030D-6E8A-4147-A177-3AD203B41FA5}">
                      <a16:colId xmlns:a16="http://schemas.microsoft.com/office/drawing/2014/main" val="20001"/>
                    </a:ext>
                  </a:extLst>
                </a:gridCol>
              </a:tblGrid>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a:ln>
                          <a:noFill/>
                        </a:ln>
                        <a:solidFill>
                          <a:schemeClr val="tx1"/>
                        </a:solidFill>
                        <a:effectLst/>
                        <a:latin typeface="Times"/>
                      </a:endParaRPr>
                    </a:p>
                  </a:txBody>
                  <a:tcPr marL="113512" marR="113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chemeClr val="tx1"/>
                          </a:solidFill>
                          <a:effectLst/>
                          <a:latin typeface="Times"/>
                        </a:rPr>
                        <a:t># of Indicators</a:t>
                      </a:r>
                    </a:p>
                  </a:txBody>
                  <a:tcPr marL="113512" marR="113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4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chemeClr val="tx1"/>
                          </a:solidFill>
                          <a:effectLst/>
                          <a:latin typeface="Times"/>
                        </a:rPr>
                        <a:t>Net patient revenue</a:t>
                      </a:r>
                    </a:p>
                  </a:txBody>
                  <a:tcPr marL="113512" marR="113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chemeClr val="tx1"/>
                          </a:solidFill>
                          <a:effectLst/>
                          <a:latin typeface="Times"/>
                        </a:rPr>
                        <a:t>16 / 20</a:t>
                      </a:r>
                    </a:p>
                  </a:txBody>
                  <a:tcPr marL="113512" marR="113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2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chemeClr val="tx1"/>
                          </a:solidFill>
                          <a:effectLst/>
                          <a:latin typeface="Times"/>
                        </a:rPr>
                        <a:t>Provided long-term care</a:t>
                      </a:r>
                    </a:p>
                  </a:txBody>
                  <a:tcPr marL="113512" marR="113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chemeClr val="tx1"/>
                          </a:solidFill>
                          <a:effectLst/>
                          <a:latin typeface="Times"/>
                        </a:rPr>
                        <a:t>10 / 20</a:t>
                      </a:r>
                    </a:p>
                  </a:txBody>
                  <a:tcPr marL="113512" marR="113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4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chemeClr val="tx1"/>
                          </a:solidFill>
                          <a:effectLst/>
                          <a:latin typeface="Times"/>
                        </a:rPr>
                        <a:t>Owned by government</a:t>
                      </a:r>
                    </a:p>
                  </a:txBody>
                  <a:tcPr marL="113512" marR="113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a:ln>
                            <a:noFill/>
                          </a:ln>
                          <a:solidFill>
                            <a:schemeClr val="tx1"/>
                          </a:solidFill>
                          <a:effectLst/>
                          <a:latin typeface="Times"/>
                        </a:rPr>
                        <a:t>10 / 20</a:t>
                      </a:r>
                    </a:p>
                  </a:txBody>
                  <a:tcPr marL="113512" marR="113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dirty="0">
                          <a:ln>
                            <a:noFill/>
                          </a:ln>
                          <a:solidFill>
                            <a:schemeClr val="tx1"/>
                          </a:solidFill>
                          <a:effectLst/>
                          <a:latin typeface="Times"/>
                        </a:rPr>
                        <a:t>Operated a Rural Health Clinic</a:t>
                      </a:r>
                    </a:p>
                  </a:txBody>
                  <a:tcPr marL="113512" marR="113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dirty="0">
                          <a:ln>
                            <a:noFill/>
                          </a:ln>
                          <a:solidFill>
                            <a:schemeClr val="tx1"/>
                          </a:solidFill>
                          <a:effectLst/>
                          <a:latin typeface="Times"/>
                        </a:rPr>
                        <a:t>7 / 20</a:t>
                      </a:r>
                    </a:p>
                  </a:txBody>
                  <a:tcPr marL="113512" marR="113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24930" name="Rectangle 3"/>
          <p:cNvSpPr>
            <a:spLocks noGrp="1" noChangeArrowheads="1"/>
          </p:cNvSpPr>
          <p:nvPr>
            <p:ph type="body" sz="half" idx="4294967295"/>
          </p:nvPr>
        </p:nvSpPr>
        <p:spPr>
          <a:xfrm>
            <a:off x="304800" y="1600200"/>
            <a:ext cx="7077075" cy="1447800"/>
          </a:xfrm>
          <a:prstGeom prst="rect">
            <a:avLst/>
          </a:prstGeom>
        </p:spPr>
        <p:txBody>
          <a:bodyPr/>
          <a:lstStyle/>
          <a:p>
            <a:pPr eaLnBrk="1" hangingPunct="1"/>
            <a:r>
              <a:rPr lang="en-US" dirty="0"/>
              <a:t>Financial performance and condition varied significantly among the peer groups:</a:t>
            </a:r>
          </a:p>
        </p:txBody>
      </p:sp>
      <p:sp>
        <p:nvSpPr>
          <p:cNvPr id="124951" name="Slide Number Placeholder 5"/>
          <p:cNvSpPr>
            <a:spLocks noGrp="1"/>
          </p:cNvSpPr>
          <p:nvPr>
            <p:ph type="sldNum" sz="quarter" idx="4294967295"/>
          </p:nvPr>
        </p:nvSpPr>
        <p:spPr>
          <a:xfrm>
            <a:off x="7239000" y="5638800"/>
            <a:ext cx="1905000" cy="457200"/>
          </a:xfrm>
          <a:prstGeom prst="rect">
            <a:avLst/>
          </a:prstGeom>
          <a:noFill/>
        </p:spPr>
        <p:txBody>
          <a:bodyPr/>
          <a:lstStyle/>
          <a:p>
            <a:pPr algn="r"/>
            <a:fld id="{197941B5-7400-415E-A72F-A37660256588}" type="slidenum">
              <a:rPr lang="en-US" smtClean="0">
                <a:latin typeface="Times"/>
              </a:rPr>
              <a:pPr algn="r"/>
              <a:t>61</a:t>
            </a:fld>
            <a:endParaRPr lang="en-US" dirty="0">
              <a:latin typeface="Times"/>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ChangeArrowheads="1"/>
          </p:cNvSpPr>
          <p:nvPr>
            <p:ph type="ctrTitle"/>
          </p:nvPr>
        </p:nvSpPr>
        <p:spPr/>
        <p:txBody>
          <a:bodyPr/>
          <a:lstStyle/>
          <a:p>
            <a:pPr eaLnBrk="1" hangingPunct="1"/>
            <a:r>
              <a:rPr lang="en-US" sz="3600"/>
              <a:t>Creation of CAH Peer Groups</a:t>
            </a:r>
          </a:p>
        </p:txBody>
      </p:sp>
      <p:sp>
        <p:nvSpPr>
          <p:cNvPr id="126978" name="Rectangle 3"/>
          <p:cNvSpPr>
            <a:spLocks noGrp="1" noChangeArrowheads="1"/>
          </p:cNvSpPr>
          <p:nvPr>
            <p:ph idx="10"/>
          </p:nvPr>
        </p:nvSpPr>
        <p:spPr/>
        <p:txBody>
          <a:bodyPr/>
          <a:lstStyle/>
          <a:p>
            <a:pPr eaLnBrk="1" hangingPunct="1"/>
            <a:r>
              <a:rPr lang="en-US"/>
              <a:t>All combinations of the four factors were used to create 24 (=3*2*2*2) peer groups</a:t>
            </a:r>
          </a:p>
          <a:p>
            <a:pPr eaLnBrk="1" hangingPunct="1"/>
            <a:r>
              <a:rPr lang="en-US"/>
              <a:t>Every CAH was assigned to one of the 24 peer groups</a:t>
            </a:r>
          </a:p>
          <a:p>
            <a:pPr eaLnBrk="1" hangingPunct="1"/>
            <a:r>
              <a:rPr lang="en-US"/>
              <a:t>Indicator medians were calculated for each peer group</a:t>
            </a:r>
          </a:p>
        </p:txBody>
      </p:sp>
      <p:sp>
        <p:nvSpPr>
          <p:cNvPr id="126979" name="Slide Number Placeholder 4"/>
          <p:cNvSpPr>
            <a:spLocks noGrp="1"/>
          </p:cNvSpPr>
          <p:nvPr>
            <p:ph type="sldNum" sz="quarter" idx="4294967295"/>
          </p:nvPr>
        </p:nvSpPr>
        <p:spPr>
          <a:xfrm>
            <a:off x="7239000" y="5638800"/>
            <a:ext cx="1905000" cy="457200"/>
          </a:xfrm>
          <a:prstGeom prst="rect">
            <a:avLst/>
          </a:prstGeom>
          <a:noFill/>
        </p:spPr>
        <p:txBody>
          <a:bodyPr/>
          <a:lstStyle/>
          <a:p>
            <a:fld id="{36C135F2-2C36-4FB2-ABB9-B5FD49C38FBE}" type="slidenum">
              <a:rPr lang="en-US" smtClean="0">
                <a:latin typeface="Times"/>
              </a:rPr>
              <a:pPr/>
              <a:t>62</a:t>
            </a:fld>
            <a:endParaRPr lang="en-US" dirty="0">
              <a:latin typeface="Times"/>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ctrTitle"/>
          </p:nvPr>
        </p:nvSpPr>
        <p:spPr/>
        <p:txBody>
          <a:bodyPr/>
          <a:lstStyle/>
          <a:p>
            <a:pPr eaLnBrk="1" hangingPunct="1"/>
            <a:r>
              <a:rPr lang="en-US" sz="3200" dirty="0"/>
              <a:t>Second Issue of the CAH Financial Indicators Report</a:t>
            </a:r>
          </a:p>
        </p:txBody>
      </p:sp>
      <p:sp>
        <p:nvSpPr>
          <p:cNvPr id="129026" name="Rectangle 3"/>
          <p:cNvSpPr>
            <a:spLocks noGrp="1" noChangeArrowheads="1"/>
          </p:cNvSpPr>
          <p:nvPr>
            <p:ph idx="10"/>
          </p:nvPr>
        </p:nvSpPr>
        <p:spPr/>
        <p:txBody>
          <a:bodyPr/>
          <a:lstStyle/>
          <a:p>
            <a:pPr eaLnBrk="1" hangingPunct="1">
              <a:lnSpc>
                <a:spcPct val="90000"/>
              </a:lnSpc>
            </a:pPr>
            <a:r>
              <a:rPr lang="en-US" dirty="0"/>
              <a:t>In Summer 2005, hospital-specific reports were sent to 1,029 administrators </a:t>
            </a:r>
          </a:p>
          <a:p>
            <a:pPr eaLnBrk="1" hangingPunct="1">
              <a:lnSpc>
                <a:spcPct val="90000"/>
              </a:lnSpc>
            </a:pPr>
            <a:r>
              <a:rPr lang="en-US" dirty="0"/>
              <a:t>Peer group, state, and national medians</a:t>
            </a:r>
          </a:p>
          <a:p>
            <a:pPr eaLnBrk="1" hangingPunct="1">
              <a:lnSpc>
                <a:spcPct val="90000"/>
              </a:lnSpc>
            </a:pPr>
            <a:r>
              <a:rPr lang="en-US" dirty="0"/>
              <a:t>Summary graph of performance relative to peer group</a:t>
            </a:r>
          </a:p>
          <a:p>
            <a:pPr eaLnBrk="1" hangingPunct="1">
              <a:lnSpc>
                <a:spcPct val="90000"/>
              </a:lnSpc>
            </a:pPr>
            <a:r>
              <a:rPr lang="en-US" dirty="0"/>
              <a:t>An evaluation form was included and most respondents affirmed the selected peer groups</a:t>
            </a:r>
          </a:p>
          <a:p>
            <a:pPr eaLnBrk="1" hangingPunct="1">
              <a:lnSpc>
                <a:spcPct val="90000"/>
              </a:lnSpc>
            </a:pPr>
            <a:r>
              <a:rPr lang="en-US" dirty="0"/>
              <a:t>Many wanted peer group comparisons for CAHs in their state</a:t>
            </a:r>
          </a:p>
        </p:txBody>
      </p:sp>
      <p:sp>
        <p:nvSpPr>
          <p:cNvPr id="129027" name="Slide Number Placeholder 4"/>
          <p:cNvSpPr>
            <a:spLocks noGrp="1"/>
          </p:cNvSpPr>
          <p:nvPr>
            <p:ph type="sldNum" sz="quarter" idx="4294967295"/>
          </p:nvPr>
        </p:nvSpPr>
        <p:spPr>
          <a:xfrm>
            <a:off x="7248896" y="5638800"/>
            <a:ext cx="1905000" cy="457200"/>
          </a:xfrm>
          <a:prstGeom prst="rect">
            <a:avLst/>
          </a:prstGeom>
          <a:noFill/>
        </p:spPr>
        <p:txBody>
          <a:bodyPr/>
          <a:lstStyle/>
          <a:p>
            <a:fld id="{C59DE139-A760-4BC6-8BF0-605E6EF59DCF}" type="slidenum">
              <a:rPr lang="en-US" smtClean="0">
                <a:latin typeface="Times"/>
              </a:rPr>
              <a:pPr/>
              <a:t>63</a:t>
            </a:fld>
            <a:endParaRPr lang="en-US" dirty="0">
              <a:latin typeface="Times"/>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ctrTitle"/>
          </p:nvPr>
        </p:nvSpPr>
        <p:spPr/>
        <p:txBody>
          <a:bodyPr/>
          <a:lstStyle/>
          <a:p>
            <a:r>
              <a:rPr lang="en-US" sz="3200" dirty="0"/>
              <a:t>Variation by Peer Groups</a:t>
            </a:r>
          </a:p>
        </p:txBody>
      </p:sp>
      <p:sp>
        <p:nvSpPr>
          <p:cNvPr id="131074" name="Content Placeholder 2"/>
          <p:cNvSpPr>
            <a:spLocks noGrp="1"/>
          </p:cNvSpPr>
          <p:nvPr>
            <p:ph idx="10"/>
          </p:nvPr>
        </p:nvSpPr>
        <p:spPr/>
        <p:txBody>
          <a:bodyPr/>
          <a:lstStyle/>
          <a:p>
            <a:r>
              <a:rPr lang="en-US"/>
              <a:t>Generally, hospitals with: </a:t>
            </a:r>
          </a:p>
          <a:p>
            <a:pPr lvl="1"/>
            <a:r>
              <a:rPr lang="en-US"/>
              <a:t>more revenue, </a:t>
            </a:r>
          </a:p>
          <a:p>
            <a:pPr lvl="1"/>
            <a:r>
              <a:rPr lang="en-US"/>
              <a:t>no long term care, </a:t>
            </a:r>
          </a:p>
          <a:p>
            <a:pPr lvl="1"/>
            <a:r>
              <a:rPr lang="en-US"/>
              <a:t>no rural clinic, and </a:t>
            </a:r>
          </a:p>
          <a:p>
            <a:pPr lvl="1"/>
            <a:r>
              <a:rPr lang="en-US"/>
              <a:t>not government owned </a:t>
            </a:r>
          </a:p>
          <a:p>
            <a:r>
              <a:rPr lang="en-US"/>
              <a:t>Do “better”</a:t>
            </a:r>
          </a:p>
        </p:txBody>
      </p:sp>
      <p:sp>
        <p:nvSpPr>
          <p:cNvPr id="131075" name="Slide Number Placeholder 4"/>
          <p:cNvSpPr>
            <a:spLocks noGrp="1"/>
          </p:cNvSpPr>
          <p:nvPr>
            <p:ph type="sldNum" sz="quarter" idx="4294967295"/>
          </p:nvPr>
        </p:nvSpPr>
        <p:spPr>
          <a:xfrm>
            <a:off x="7239000" y="5638800"/>
            <a:ext cx="1905000" cy="457200"/>
          </a:xfrm>
          <a:prstGeom prst="rect">
            <a:avLst/>
          </a:prstGeom>
          <a:noFill/>
        </p:spPr>
        <p:txBody>
          <a:bodyPr/>
          <a:lstStyle/>
          <a:p>
            <a:fld id="{98898123-9E10-429F-98E4-D3D0D92CCDEC}" type="slidenum">
              <a:rPr lang="en-US" smtClean="0">
                <a:latin typeface="Times"/>
              </a:rPr>
              <a:pPr/>
              <a:t>64</a:t>
            </a:fld>
            <a:endParaRPr lang="en-US" dirty="0">
              <a:latin typeface="Times"/>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noChangeArrowheads="1"/>
          </p:cNvSpPr>
          <p:nvPr>
            <p:ph type="ctrTitle"/>
          </p:nvPr>
        </p:nvSpPr>
        <p:spPr/>
        <p:txBody>
          <a:bodyPr/>
          <a:lstStyle/>
          <a:p>
            <a:pPr eaLnBrk="1" hangingPunct="1"/>
            <a:r>
              <a:rPr lang="en-US" sz="3600"/>
              <a:t>Net Patient Revenues</a:t>
            </a:r>
          </a:p>
        </p:txBody>
      </p:sp>
      <p:sp>
        <p:nvSpPr>
          <p:cNvPr id="133122" name="Rectangle 3"/>
          <p:cNvSpPr>
            <a:spLocks noGrp="1" noChangeArrowheads="1"/>
          </p:cNvSpPr>
          <p:nvPr>
            <p:ph idx="10"/>
          </p:nvPr>
        </p:nvSpPr>
        <p:spPr/>
        <p:txBody>
          <a:bodyPr/>
          <a:lstStyle/>
          <a:p>
            <a:pPr eaLnBrk="1" hangingPunct="1"/>
            <a:r>
              <a:rPr lang="en-US"/>
              <a:t>Larger CAHs were more profitable and could carry more debt, possibly because:</a:t>
            </a:r>
          </a:p>
          <a:p>
            <a:pPr lvl="1" eaLnBrk="1" hangingPunct="1"/>
            <a:r>
              <a:rPr lang="en-US"/>
              <a:t>More diagnostic and outpatient services</a:t>
            </a:r>
          </a:p>
          <a:p>
            <a:pPr lvl="1" eaLnBrk="1" hangingPunct="1"/>
            <a:r>
              <a:rPr lang="en-US"/>
              <a:t>Higher charges, lower costs, or both</a:t>
            </a:r>
          </a:p>
          <a:p>
            <a:pPr lvl="1" eaLnBrk="1" hangingPunct="1"/>
            <a:r>
              <a:rPr lang="en-US"/>
              <a:t>Lower proportion of Medicare patients</a:t>
            </a:r>
          </a:p>
          <a:p>
            <a:pPr lvl="1" eaLnBrk="1" hangingPunct="1"/>
            <a:r>
              <a:rPr lang="en-US"/>
              <a:t>Higher patient volume generates higher total revenue and lower fixed costs per patient</a:t>
            </a:r>
          </a:p>
          <a:p>
            <a:pPr lvl="1" eaLnBrk="1" hangingPunct="1"/>
            <a:r>
              <a:rPr lang="en-US"/>
              <a:t>Other reasons?</a:t>
            </a:r>
          </a:p>
        </p:txBody>
      </p:sp>
      <p:sp>
        <p:nvSpPr>
          <p:cNvPr id="133123" name="Slide Number Placeholder 4"/>
          <p:cNvSpPr>
            <a:spLocks noGrp="1"/>
          </p:cNvSpPr>
          <p:nvPr>
            <p:ph type="sldNum" sz="quarter" idx="4294967295"/>
          </p:nvPr>
        </p:nvSpPr>
        <p:spPr>
          <a:xfrm>
            <a:off x="7239000" y="5638800"/>
            <a:ext cx="1905000" cy="457200"/>
          </a:xfrm>
          <a:prstGeom prst="rect">
            <a:avLst/>
          </a:prstGeom>
          <a:noFill/>
        </p:spPr>
        <p:txBody>
          <a:bodyPr/>
          <a:lstStyle/>
          <a:p>
            <a:fld id="{DC6515AE-1D37-455C-A145-87B5CF9EF5BE}" type="slidenum">
              <a:rPr lang="en-US" smtClean="0">
                <a:latin typeface="Times"/>
              </a:rPr>
              <a:pPr/>
              <a:t>65</a:t>
            </a:fld>
            <a:endParaRPr lang="en-US" dirty="0">
              <a:latin typeface="Time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ctrTitle"/>
          </p:nvPr>
        </p:nvSpPr>
        <p:spPr/>
        <p:txBody>
          <a:bodyPr/>
          <a:lstStyle/>
          <a:p>
            <a:pPr eaLnBrk="1" hangingPunct="1"/>
            <a:r>
              <a:rPr lang="en-US" sz="3600"/>
              <a:t>Net Patient Revenues</a:t>
            </a:r>
          </a:p>
        </p:txBody>
      </p:sp>
      <p:sp>
        <p:nvSpPr>
          <p:cNvPr id="135170" name="Rectangle 3"/>
          <p:cNvSpPr>
            <a:spLocks noGrp="1" noChangeArrowheads="1"/>
          </p:cNvSpPr>
          <p:nvPr>
            <p:ph idx="10"/>
          </p:nvPr>
        </p:nvSpPr>
        <p:spPr/>
        <p:txBody>
          <a:bodyPr/>
          <a:lstStyle/>
          <a:p>
            <a:pPr eaLnBrk="1" hangingPunct="1"/>
            <a:r>
              <a:rPr lang="en-US"/>
              <a:t>Larger CAHs also had:</a:t>
            </a:r>
          </a:p>
          <a:p>
            <a:pPr lvl="1" eaLnBrk="1" hangingPunct="1"/>
            <a:r>
              <a:rPr lang="en-US"/>
              <a:t>Higher Medicare revenue per day (greater patient acuity, ICU/specialty service, higher wages in larger communities?)</a:t>
            </a:r>
          </a:p>
          <a:p>
            <a:pPr lvl="1" eaLnBrk="1" hangingPunct="1"/>
            <a:r>
              <a:rPr lang="en-US"/>
              <a:t>Lower salaries to total expenses (more equipment, higher drug costs?)</a:t>
            </a:r>
          </a:p>
          <a:p>
            <a:pPr lvl="1" eaLnBrk="1" hangingPunct="1"/>
            <a:r>
              <a:rPr lang="en-US"/>
              <a:t>Newer average age of plant (greater debt capacity?)</a:t>
            </a:r>
          </a:p>
        </p:txBody>
      </p:sp>
      <p:sp>
        <p:nvSpPr>
          <p:cNvPr id="135171" name="Slide Number Placeholder 4"/>
          <p:cNvSpPr>
            <a:spLocks noGrp="1"/>
          </p:cNvSpPr>
          <p:nvPr>
            <p:ph type="sldNum" sz="quarter" idx="4294967295"/>
          </p:nvPr>
        </p:nvSpPr>
        <p:spPr>
          <a:xfrm>
            <a:off x="7239000" y="5638800"/>
            <a:ext cx="1905000" cy="457200"/>
          </a:xfrm>
          <a:prstGeom prst="rect">
            <a:avLst/>
          </a:prstGeom>
          <a:noFill/>
        </p:spPr>
        <p:txBody>
          <a:bodyPr/>
          <a:lstStyle/>
          <a:p>
            <a:fld id="{3BB44DAB-18BA-4C2B-A879-7C64D2936542}" type="slidenum">
              <a:rPr lang="en-US" smtClean="0">
                <a:latin typeface="Times"/>
              </a:rPr>
              <a:pPr/>
              <a:t>66</a:t>
            </a:fld>
            <a:endParaRPr lang="en-US" dirty="0">
              <a:latin typeface="Times"/>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ctrTitle"/>
          </p:nvPr>
        </p:nvSpPr>
        <p:spPr/>
        <p:txBody>
          <a:bodyPr/>
          <a:lstStyle/>
          <a:p>
            <a:pPr eaLnBrk="1" hangingPunct="1"/>
            <a:r>
              <a:rPr lang="en-US" sz="3600"/>
              <a:t>Provided Long-Term Care</a:t>
            </a:r>
          </a:p>
        </p:txBody>
      </p:sp>
      <p:sp>
        <p:nvSpPr>
          <p:cNvPr id="137218" name="Rectangle 3"/>
          <p:cNvSpPr>
            <a:spLocks noGrp="1" noChangeArrowheads="1"/>
          </p:cNvSpPr>
          <p:nvPr>
            <p:ph idx="10"/>
          </p:nvPr>
        </p:nvSpPr>
        <p:spPr/>
        <p:txBody>
          <a:bodyPr/>
          <a:lstStyle/>
          <a:p>
            <a:pPr eaLnBrk="1" hangingPunct="1"/>
            <a:r>
              <a:rPr lang="en-US" dirty="0"/>
              <a:t>CAHs that provided long-term care were less profitable, possibly because:</a:t>
            </a:r>
          </a:p>
          <a:p>
            <a:pPr lvl="1" eaLnBrk="1" hangingPunct="1"/>
            <a:r>
              <a:rPr lang="en-US" dirty="0"/>
              <a:t>Higher proportion of Medicaid patients</a:t>
            </a:r>
          </a:p>
          <a:p>
            <a:pPr lvl="1" eaLnBrk="1" hangingPunct="1"/>
            <a:r>
              <a:rPr lang="en-US" dirty="0"/>
              <a:t>Medicare Cost Report accounting methods</a:t>
            </a:r>
          </a:p>
          <a:p>
            <a:pPr lvl="1" eaLnBrk="1" hangingPunct="1"/>
            <a:r>
              <a:rPr lang="en-US" dirty="0"/>
              <a:t>Lower patient volume</a:t>
            </a:r>
          </a:p>
          <a:p>
            <a:pPr lvl="1" eaLnBrk="1" hangingPunct="1"/>
            <a:r>
              <a:rPr lang="en-US" dirty="0"/>
              <a:t>Other reasons?</a:t>
            </a:r>
          </a:p>
        </p:txBody>
      </p:sp>
      <p:sp>
        <p:nvSpPr>
          <p:cNvPr id="137219" name="Slide Number Placeholder 4"/>
          <p:cNvSpPr>
            <a:spLocks noGrp="1"/>
          </p:cNvSpPr>
          <p:nvPr>
            <p:ph type="sldNum" sz="quarter" idx="4294967295"/>
          </p:nvPr>
        </p:nvSpPr>
        <p:spPr>
          <a:xfrm>
            <a:off x="7247906" y="5638800"/>
            <a:ext cx="1905000" cy="457200"/>
          </a:xfrm>
          <a:prstGeom prst="rect">
            <a:avLst/>
          </a:prstGeom>
          <a:noFill/>
        </p:spPr>
        <p:txBody>
          <a:bodyPr/>
          <a:lstStyle/>
          <a:p>
            <a:fld id="{3C7615DD-4CFE-40B1-836E-28500CB60078}" type="slidenum">
              <a:rPr lang="en-US" smtClean="0">
                <a:latin typeface="Times"/>
              </a:rPr>
              <a:pPr/>
              <a:t>67</a:t>
            </a:fld>
            <a:endParaRPr lang="en-US" dirty="0">
              <a:latin typeface="Times"/>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ChangeArrowheads="1"/>
          </p:cNvSpPr>
          <p:nvPr>
            <p:ph type="ctrTitle"/>
          </p:nvPr>
        </p:nvSpPr>
        <p:spPr/>
        <p:txBody>
          <a:bodyPr/>
          <a:lstStyle/>
          <a:p>
            <a:pPr eaLnBrk="1" hangingPunct="1"/>
            <a:r>
              <a:rPr lang="en-US" sz="3600"/>
              <a:t>Provided Long-Term Care</a:t>
            </a:r>
          </a:p>
        </p:txBody>
      </p:sp>
      <p:sp>
        <p:nvSpPr>
          <p:cNvPr id="139266" name="Rectangle 3"/>
          <p:cNvSpPr>
            <a:spLocks noGrp="1" noChangeArrowheads="1"/>
          </p:cNvSpPr>
          <p:nvPr>
            <p:ph idx="10"/>
          </p:nvPr>
        </p:nvSpPr>
        <p:spPr/>
        <p:txBody>
          <a:bodyPr/>
          <a:lstStyle/>
          <a:p>
            <a:pPr eaLnBrk="1" hangingPunct="1"/>
            <a:r>
              <a:rPr lang="en-US"/>
              <a:t>CAHs that provided long-term care also had:</a:t>
            </a:r>
          </a:p>
          <a:p>
            <a:pPr lvl="1" eaLnBrk="1" hangingPunct="1"/>
            <a:r>
              <a:rPr lang="en-US"/>
              <a:t>Lower days revenue in accounts receivable (long-term care bills submitted prior to service?)</a:t>
            </a:r>
          </a:p>
          <a:p>
            <a:pPr lvl="1" eaLnBrk="1" hangingPunct="1"/>
            <a:r>
              <a:rPr lang="en-US"/>
              <a:t>Lower outpatient revenue to total revenue (long-term care revenue is in the denominator)</a:t>
            </a:r>
          </a:p>
          <a:p>
            <a:pPr lvl="1" eaLnBrk="1" hangingPunct="1"/>
            <a:r>
              <a:rPr lang="en-US"/>
              <a:t>Higher salaries to total expenses (high touch / low tech nature of long-term care?)</a:t>
            </a:r>
          </a:p>
        </p:txBody>
      </p:sp>
      <p:sp>
        <p:nvSpPr>
          <p:cNvPr id="139267" name="Slide Number Placeholder 4"/>
          <p:cNvSpPr>
            <a:spLocks noGrp="1"/>
          </p:cNvSpPr>
          <p:nvPr>
            <p:ph type="sldNum" sz="quarter" idx="4294967295"/>
          </p:nvPr>
        </p:nvSpPr>
        <p:spPr>
          <a:xfrm>
            <a:off x="7239000" y="5638800"/>
            <a:ext cx="1905000" cy="457200"/>
          </a:xfrm>
          <a:prstGeom prst="rect">
            <a:avLst/>
          </a:prstGeom>
          <a:noFill/>
        </p:spPr>
        <p:txBody>
          <a:bodyPr/>
          <a:lstStyle/>
          <a:p>
            <a:fld id="{76BF0E9F-3784-49D8-96E3-49A22D3BC055}" type="slidenum">
              <a:rPr lang="en-US" smtClean="0">
                <a:latin typeface="Times"/>
              </a:rPr>
              <a:pPr/>
              <a:t>68</a:t>
            </a:fld>
            <a:endParaRPr lang="en-US" dirty="0">
              <a:latin typeface="Times"/>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noChangeArrowheads="1"/>
          </p:cNvSpPr>
          <p:nvPr>
            <p:ph type="ctrTitle"/>
          </p:nvPr>
        </p:nvSpPr>
        <p:spPr/>
        <p:txBody>
          <a:bodyPr/>
          <a:lstStyle/>
          <a:p>
            <a:pPr eaLnBrk="1" hangingPunct="1"/>
            <a:r>
              <a:rPr lang="en-US" sz="3600"/>
              <a:t>Owned by Government</a:t>
            </a:r>
          </a:p>
        </p:txBody>
      </p:sp>
      <p:sp>
        <p:nvSpPr>
          <p:cNvPr id="141314" name="Rectangle 3"/>
          <p:cNvSpPr>
            <a:spLocks noGrp="1" noChangeArrowheads="1"/>
          </p:cNvSpPr>
          <p:nvPr>
            <p:ph idx="10"/>
          </p:nvPr>
        </p:nvSpPr>
        <p:spPr/>
        <p:txBody>
          <a:bodyPr/>
          <a:lstStyle/>
          <a:p>
            <a:pPr eaLnBrk="1" hangingPunct="1"/>
            <a:r>
              <a:rPr lang="en-US"/>
              <a:t>CAHs that were owned by government were  less profitable but more liquid, possibly because:</a:t>
            </a:r>
          </a:p>
          <a:p>
            <a:pPr lvl="1" eaLnBrk="1" hangingPunct="1"/>
            <a:r>
              <a:rPr lang="en-US" sz="2400"/>
              <a:t>Higher charges, lower costs, or both</a:t>
            </a:r>
          </a:p>
          <a:p>
            <a:pPr lvl="1" eaLnBrk="1" hangingPunct="1"/>
            <a:r>
              <a:rPr lang="en-US" sz="2400"/>
              <a:t>Lower patient volume</a:t>
            </a:r>
          </a:p>
          <a:p>
            <a:pPr lvl="1" eaLnBrk="1" hangingPunct="1"/>
            <a:r>
              <a:rPr lang="en-US" sz="2400"/>
              <a:t>Other reasons?</a:t>
            </a:r>
          </a:p>
          <a:p>
            <a:pPr eaLnBrk="1" hangingPunct="1"/>
            <a:r>
              <a:rPr lang="en-US"/>
              <a:t>CAHs that were owned by government also had:</a:t>
            </a:r>
          </a:p>
          <a:p>
            <a:pPr lvl="1" eaLnBrk="1" hangingPunct="1"/>
            <a:r>
              <a:rPr lang="en-US" sz="2400"/>
              <a:t>Higher current ratio (lower use of debt)</a:t>
            </a:r>
          </a:p>
          <a:p>
            <a:pPr lvl="1" eaLnBrk="1" hangingPunct="1"/>
            <a:r>
              <a:rPr lang="en-US" sz="2400"/>
              <a:t>Older average age of plant (lower use of debt?)</a:t>
            </a:r>
          </a:p>
        </p:txBody>
      </p:sp>
      <p:sp>
        <p:nvSpPr>
          <p:cNvPr id="141315" name="Slide Number Placeholder 4"/>
          <p:cNvSpPr>
            <a:spLocks noGrp="1"/>
          </p:cNvSpPr>
          <p:nvPr>
            <p:ph type="sldNum" sz="quarter" idx="4294967295"/>
          </p:nvPr>
        </p:nvSpPr>
        <p:spPr>
          <a:xfrm>
            <a:off x="7273636" y="5638800"/>
            <a:ext cx="1905000" cy="457200"/>
          </a:xfrm>
          <a:prstGeom prst="rect">
            <a:avLst/>
          </a:prstGeom>
          <a:noFill/>
        </p:spPr>
        <p:txBody>
          <a:bodyPr/>
          <a:lstStyle/>
          <a:p>
            <a:fld id="{8AC998CA-08BB-47A9-ACB1-AFB77539F7B9}" type="slidenum">
              <a:rPr lang="en-US" smtClean="0">
                <a:latin typeface="Times"/>
              </a:rPr>
              <a:pPr/>
              <a:t>69</a:t>
            </a:fld>
            <a:endParaRPr lang="en-US" dirty="0">
              <a:latin typeface="Time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ctrTitle"/>
          </p:nvPr>
        </p:nvSpPr>
        <p:spPr/>
        <p:txBody>
          <a:bodyPr/>
          <a:lstStyle/>
          <a:p>
            <a:r>
              <a:rPr lang="en-US" sz="3600" dirty="0"/>
              <a:t>Differences from PPS</a:t>
            </a:r>
          </a:p>
        </p:txBody>
      </p:sp>
      <p:sp>
        <p:nvSpPr>
          <p:cNvPr id="30722" name="Rectangle 3"/>
          <p:cNvSpPr>
            <a:spLocks noGrp="1" noChangeArrowheads="1"/>
          </p:cNvSpPr>
          <p:nvPr>
            <p:ph idx="10"/>
          </p:nvPr>
        </p:nvSpPr>
        <p:spPr>
          <a:xfrm>
            <a:off x="334416" y="1543793"/>
            <a:ext cx="8229600" cy="3866407"/>
          </a:xfrm>
        </p:spPr>
        <p:txBody>
          <a:bodyPr/>
          <a:lstStyle/>
          <a:p>
            <a:r>
              <a:rPr lang="en-US" sz="2800" dirty="0"/>
              <a:t>CAHs receive Cost Based Reimbursement - 99% of “allowable costs” for Medicare beneficiaries</a:t>
            </a:r>
          </a:p>
          <a:p>
            <a:pPr lvl="2"/>
            <a:r>
              <a:rPr lang="en-US" sz="2200" dirty="0"/>
              <a:t>That is, NOT the Inpatient Prospective Payment System (IPPS) and Hospital Outpatient Prospective Payment System (OPPS).</a:t>
            </a:r>
          </a:p>
          <a:p>
            <a:pPr lvl="1"/>
            <a:r>
              <a:rPr lang="en-US" sz="2800" dirty="0"/>
              <a:t>A</a:t>
            </a:r>
            <a:r>
              <a:rPr lang="en-US" sz="2800" b="1" dirty="0"/>
              <a:t> </a:t>
            </a:r>
            <a:r>
              <a:rPr lang="en-US" sz="2800" dirty="0"/>
              <a:t>common misconception is that CAHs  receive 99% of all costs instead of Medicare costs.</a:t>
            </a:r>
            <a:endParaRPr lang="en-US" dirty="0"/>
          </a:p>
        </p:txBody>
      </p:sp>
      <p:sp>
        <p:nvSpPr>
          <p:cNvPr id="30723" name="Slide Number Placeholder 3"/>
          <p:cNvSpPr>
            <a:spLocks noGrp="1"/>
          </p:cNvSpPr>
          <p:nvPr>
            <p:ph type="sldNum" sz="quarter" idx="4294967295"/>
          </p:nvPr>
        </p:nvSpPr>
        <p:spPr>
          <a:xfrm>
            <a:off x="7252855" y="5562600"/>
            <a:ext cx="1905000" cy="457200"/>
          </a:xfrm>
          <a:prstGeom prst="rect">
            <a:avLst/>
          </a:prstGeom>
          <a:noFill/>
        </p:spPr>
        <p:txBody>
          <a:bodyPr/>
          <a:lstStyle/>
          <a:p>
            <a:fld id="{33FF6009-8775-463B-83CD-E224F7722337}" type="slidenum">
              <a:rPr lang="en-US" smtClean="0">
                <a:latin typeface="Times"/>
              </a:rPr>
              <a:pPr/>
              <a:t>7</a:t>
            </a:fld>
            <a:endParaRPr lang="en-US" dirty="0">
              <a:latin typeface="Times"/>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ChangeArrowheads="1"/>
          </p:cNvSpPr>
          <p:nvPr>
            <p:ph type="ctrTitle"/>
          </p:nvPr>
        </p:nvSpPr>
        <p:spPr/>
        <p:txBody>
          <a:bodyPr/>
          <a:lstStyle/>
          <a:p>
            <a:pPr eaLnBrk="1" hangingPunct="1"/>
            <a:r>
              <a:rPr lang="en-US" sz="3600" dirty="0"/>
              <a:t>Operated a Rural Health Clinic</a:t>
            </a:r>
          </a:p>
        </p:txBody>
      </p:sp>
      <p:sp>
        <p:nvSpPr>
          <p:cNvPr id="143362" name="Rectangle 3"/>
          <p:cNvSpPr>
            <a:spLocks noGrp="1" noChangeArrowheads="1"/>
          </p:cNvSpPr>
          <p:nvPr>
            <p:ph idx="10"/>
          </p:nvPr>
        </p:nvSpPr>
        <p:spPr/>
        <p:txBody>
          <a:bodyPr/>
          <a:lstStyle/>
          <a:p>
            <a:pPr eaLnBrk="1" hangingPunct="1"/>
            <a:r>
              <a:rPr lang="en-US" dirty="0"/>
              <a:t>CAHs that operated a Rural Health Clinic were  less profitable, possibly because:</a:t>
            </a:r>
          </a:p>
          <a:p>
            <a:pPr lvl="1" eaLnBrk="1" hangingPunct="1"/>
            <a:r>
              <a:rPr lang="en-US" dirty="0"/>
              <a:t>Lower proportion of inpatients with commercial insurance</a:t>
            </a:r>
          </a:p>
          <a:p>
            <a:pPr lvl="1" eaLnBrk="1" hangingPunct="1"/>
            <a:r>
              <a:rPr lang="en-US" dirty="0"/>
              <a:t>Lower patient volume</a:t>
            </a:r>
          </a:p>
          <a:p>
            <a:pPr lvl="1" eaLnBrk="1" hangingPunct="1"/>
            <a:r>
              <a:rPr lang="en-US" dirty="0"/>
              <a:t>Other reasons?</a:t>
            </a:r>
          </a:p>
          <a:p>
            <a:pPr eaLnBrk="1" hangingPunct="1"/>
            <a:r>
              <a:rPr lang="en-US" dirty="0"/>
              <a:t>CAHs that operated a Rural Health Clinic also had:</a:t>
            </a:r>
          </a:p>
          <a:p>
            <a:pPr lvl="1" eaLnBrk="1" hangingPunct="1"/>
            <a:r>
              <a:rPr lang="en-US" dirty="0"/>
              <a:t>Higher salaries to total expenses (physician compensation in numerator?)</a:t>
            </a:r>
          </a:p>
        </p:txBody>
      </p:sp>
      <p:sp>
        <p:nvSpPr>
          <p:cNvPr id="143363" name="Slide Number Placeholder 4"/>
          <p:cNvSpPr>
            <a:spLocks noGrp="1"/>
          </p:cNvSpPr>
          <p:nvPr>
            <p:ph type="sldNum" sz="quarter" idx="4294967295"/>
          </p:nvPr>
        </p:nvSpPr>
        <p:spPr>
          <a:xfrm>
            <a:off x="7259782" y="5638800"/>
            <a:ext cx="1905000" cy="457200"/>
          </a:xfrm>
          <a:prstGeom prst="rect">
            <a:avLst/>
          </a:prstGeom>
          <a:noFill/>
        </p:spPr>
        <p:txBody>
          <a:bodyPr/>
          <a:lstStyle/>
          <a:p>
            <a:fld id="{926EA634-2876-4E08-9795-596BAD224878}" type="slidenum">
              <a:rPr lang="en-US" smtClean="0">
                <a:latin typeface="Times"/>
              </a:rPr>
              <a:pPr/>
              <a:t>70</a:t>
            </a:fld>
            <a:endParaRPr lang="en-US" dirty="0">
              <a:latin typeface="Times"/>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ctrTitle"/>
          </p:nvPr>
        </p:nvSpPr>
        <p:spPr/>
        <p:txBody>
          <a:bodyPr/>
          <a:lstStyle/>
          <a:p>
            <a:pPr eaLnBrk="1" hangingPunct="1"/>
            <a:r>
              <a:rPr lang="en-US" sz="3600"/>
              <a:t>Implications for SFCs</a:t>
            </a:r>
          </a:p>
        </p:txBody>
      </p:sp>
      <p:sp>
        <p:nvSpPr>
          <p:cNvPr id="145410" name="Rectangle 3"/>
          <p:cNvSpPr>
            <a:spLocks noGrp="1" noChangeArrowheads="1"/>
          </p:cNvSpPr>
          <p:nvPr>
            <p:ph idx="10"/>
          </p:nvPr>
        </p:nvSpPr>
        <p:spPr/>
        <p:txBody>
          <a:bodyPr/>
          <a:lstStyle/>
          <a:p>
            <a:pPr eaLnBrk="1" hangingPunct="1">
              <a:lnSpc>
                <a:spcPct val="90000"/>
              </a:lnSpc>
            </a:pPr>
            <a:r>
              <a:rPr lang="en-US"/>
              <a:t>CAHs are not all the same - significant differences in financial performance and condition exist among CAH peer groups</a:t>
            </a:r>
          </a:p>
          <a:p>
            <a:pPr eaLnBrk="1" hangingPunct="1">
              <a:lnSpc>
                <a:spcPct val="90000"/>
              </a:lnSpc>
              <a:buFontTx/>
              <a:buNone/>
            </a:pPr>
            <a:endParaRPr lang="en-US"/>
          </a:p>
          <a:p>
            <a:pPr eaLnBrk="1" hangingPunct="1">
              <a:lnSpc>
                <a:spcPct val="90000"/>
              </a:lnSpc>
            </a:pPr>
            <a:r>
              <a:rPr lang="en-US"/>
              <a:t>May be misleading or unfair to compare the financial performance of a smaller CAH to a larger CAH, a CAH that does not provide LTC to a CAH that provides LTC, and so on</a:t>
            </a:r>
          </a:p>
        </p:txBody>
      </p:sp>
      <p:sp>
        <p:nvSpPr>
          <p:cNvPr id="145411" name="Slide Number Placeholder 4"/>
          <p:cNvSpPr>
            <a:spLocks noGrp="1"/>
          </p:cNvSpPr>
          <p:nvPr>
            <p:ph type="sldNum" sz="quarter" idx="4294967295"/>
          </p:nvPr>
        </p:nvSpPr>
        <p:spPr>
          <a:xfrm>
            <a:off x="7239000" y="5638800"/>
            <a:ext cx="1905000" cy="457200"/>
          </a:xfrm>
          <a:prstGeom prst="rect">
            <a:avLst/>
          </a:prstGeom>
          <a:noFill/>
        </p:spPr>
        <p:txBody>
          <a:bodyPr/>
          <a:lstStyle/>
          <a:p>
            <a:fld id="{B3B28110-CD4B-4810-BAF4-EA268FB0D0E5}" type="slidenum">
              <a:rPr lang="en-US" smtClean="0">
                <a:latin typeface="Times"/>
              </a:rPr>
              <a:pPr/>
              <a:t>71</a:t>
            </a:fld>
            <a:endParaRPr lang="en-US" dirty="0">
              <a:latin typeface="Times"/>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7"/>
          <p:cNvSpPr txBox="1">
            <a:spLocks noChangeArrowheads="1"/>
          </p:cNvSpPr>
          <p:nvPr/>
        </p:nvSpPr>
        <p:spPr bwMode="auto">
          <a:xfrm>
            <a:off x="533400" y="4876800"/>
            <a:ext cx="5943600" cy="923330"/>
          </a:xfrm>
          <a:prstGeom prst="rect">
            <a:avLst/>
          </a:prstGeom>
          <a:noFill/>
          <a:ln w="9525">
            <a:noFill/>
            <a:miter lim="800000"/>
            <a:headEnd/>
            <a:tailEnd/>
          </a:ln>
        </p:spPr>
        <p:txBody>
          <a:bodyPr wrap="square">
            <a:spAutoFit/>
          </a:bodyPr>
          <a:lstStyle/>
          <a:p>
            <a:pPr eaLnBrk="0" hangingPunct="0"/>
            <a:r>
              <a:rPr lang="en-US" sz="1800" dirty="0"/>
              <a:t>Pink GH, Holmes GM, </a:t>
            </a:r>
            <a:r>
              <a:rPr lang="en-US" sz="1800" dirty="0" err="1"/>
              <a:t>Slifkin</a:t>
            </a:r>
            <a:r>
              <a:rPr lang="en-US" sz="1800" dirty="0"/>
              <a:t> RT, Thompson RE. Developing Financial Benchmarks for Critical Access Hospitals. </a:t>
            </a:r>
            <a:r>
              <a:rPr lang="en-US" sz="1800" i="1" dirty="0"/>
              <a:t>Health Care Financing Review </a:t>
            </a:r>
            <a:r>
              <a:rPr lang="en-US" sz="1800" dirty="0"/>
              <a:t>30(3), Spring 2009.</a:t>
            </a:r>
          </a:p>
        </p:txBody>
      </p:sp>
      <p:sp>
        <p:nvSpPr>
          <p:cNvPr id="2" name="Title 1"/>
          <p:cNvSpPr>
            <a:spLocks noGrp="1"/>
          </p:cNvSpPr>
          <p:nvPr>
            <p:ph type="title"/>
          </p:nvPr>
        </p:nvSpPr>
        <p:spPr>
          <a:xfrm>
            <a:off x="515923" y="2178938"/>
            <a:ext cx="8229600" cy="1478661"/>
          </a:xfrm>
        </p:spPr>
        <p:txBody>
          <a:bodyPr/>
          <a:lstStyle/>
          <a:p>
            <a:r>
              <a:rPr lang="en-US" dirty="0"/>
              <a:t>5. How to evaluate CAH financial</a:t>
            </a:r>
            <a:br>
              <a:rPr lang="en-US" dirty="0"/>
            </a:br>
            <a:r>
              <a:rPr lang="en-US" dirty="0"/>
              <a:t> performance using benchmarks</a:t>
            </a:r>
            <a:br>
              <a:rPr lang="en-US" dirty="0"/>
            </a:br>
            <a:endParaRPr lang="en-US" dirty="0"/>
          </a:p>
        </p:txBody>
      </p:sp>
      <p:sp>
        <p:nvSpPr>
          <p:cNvPr id="147459" name="Slide Number Placeholder 4"/>
          <p:cNvSpPr>
            <a:spLocks noGrp="1"/>
          </p:cNvSpPr>
          <p:nvPr>
            <p:ph type="sldNum" sz="quarter" idx="12"/>
          </p:nvPr>
        </p:nvSpPr>
        <p:spPr>
          <a:xfrm>
            <a:off x="7044047" y="5617567"/>
            <a:ext cx="2133600" cy="365125"/>
          </a:xfrm>
          <a:noFill/>
        </p:spPr>
        <p:txBody>
          <a:bodyPr/>
          <a:lstStyle/>
          <a:p>
            <a:pPr algn="ctr"/>
            <a:fld id="{0B1300C5-5292-4DED-962B-20DE97AC7E60}" type="slidenum">
              <a:rPr lang="en-US" smtClean="0">
                <a:latin typeface="Times"/>
              </a:rPr>
              <a:pPr algn="ctr"/>
              <a:t>72</a:t>
            </a:fld>
            <a:endParaRPr lang="en-US" dirty="0">
              <a:latin typeface="Times"/>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p:txBody>
          <a:bodyPr/>
          <a:lstStyle/>
          <a:p>
            <a:pPr eaLnBrk="1" hangingPunct="1"/>
            <a:r>
              <a:rPr lang="en-US" sz="3600"/>
              <a:t>CAH-Specific Benchmarks</a:t>
            </a:r>
          </a:p>
        </p:txBody>
      </p:sp>
      <p:sp>
        <p:nvSpPr>
          <p:cNvPr id="61444" name="Rectangle 3"/>
          <p:cNvSpPr>
            <a:spLocks noGrp="1" noChangeArrowheads="1"/>
          </p:cNvSpPr>
          <p:nvPr>
            <p:ph idx="10"/>
          </p:nvPr>
        </p:nvSpPr>
        <p:spPr/>
        <p:txBody>
          <a:bodyPr/>
          <a:lstStyle/>
          <a:p>
            <a:pPr eaLnBrk="1" hangingPunct="1">
              <a:lnSpc>
                <a:spcPct val="80000"/>
              </a:lnSpc>
            </a:pPr>
            <a:r>
              <a:rPr lang="en-US"/>
              <a:t>Benchmarks (standards, or goals, for the financial indicators that hospitals can evaluate against) can be useful tools for administrators</a:t>
            </a:r>
          </a:p>
          <a:p>
            <a:pPr lvl="1" eaLnBrk="1" hangingPunct="1">
              <a:lnSpc>
                <a:spcPct val="80000"/>
              </a:lnSpc>
            </a:pPr>
            <a:r>
              <a:rPr lang="en-US" sz="2400"/>
              <a:t>Otherwise might think they’re doing “pretty well ”</a:t>
            </a:r>
          </a:p>
          <a:p>
            <a:pPr eaLnBrk="1" hangingPunct="1">
              <a:lnSpc>
                <a:spcPct val="80000"/>
              </a:lnSpc>
            </a:pPr>
            <a:r>
              <a:rPr lang="en-US"/>
              <a:t>No good financial benchmarks for CAHs existed; we wanted benchmarks</a:t>
            </a:r>
          </a:p>
          <a:p>
            <a:pPr lvl="1" eaLnBrk="1" hangingPunct="1">
              <a:lnSpc>
                <a:spcPct val="80000"/>
              </a:lnSpc>
            </a:pPr>
            <a:r>
              <a:rPr lang="en-US" sz="2400"/>
              <a:t>Established by a large sample of informed practitioners versus academic black box or arbitrary rankings</a:t>
            </a:r>
          </a:p>
          <a:p>
            <a:pPr lvl="1" eaLnBrk="1" hangingPunct="1">
              <a:lnSpc>
                <a:spcPct val="80000"/>
              </a:lnSpc>
            </a:pPr>
            <a:r>
              <a:rPr lang="en-US" sz="2400"/>
              <a:t>Focus on absolute versus relative performance</a:t>
            </a:r>
          </a:p>
          <a:p>
            <a:pPr lvl="1" eaLnBrk="1" hangingPunct="1">
              <a:lnSpc>
                <a:spcPct val="80000"/>
              </a:lnSpc>
            </a:pPr>
            <a:r>
              <a:rPr lang="en-US" sz="2400"/>
              <a:t>Provide CAHs with ongoing management tool</a:t>
            </a:r>
          </a:p>
        </p:txBody>
      </p:sp>
      <p:sp>
        <p:nvSpPr>
          <p:cNvPr id="149508" name="Slide Number Placeholder 4"/>
          <p:cNvSpPr>
            <a:spLocks noGrp="1"/>
          </p:cNvSpPr>
          <p:nvPr>
            <p:ph type="sldNum" sz="quarter" idx="4294967295"/>
          </p:nvPr>
        </p:nvSpPr>
        <p:spPr>
          <a:xfrm>
            <a:off x="7239000" y="5638800"/>
            <a:ext cx="1905000" cy="457200"/>
          </a:xfrm>
          <a:prstGeom prst="rect">
            <a:avLst/>
          </a:prstGeom>
          <a:noFill/>
        </p:spPr>
        <p:txBody>
          <a:bodyPr/>
          <a:lstStyle/>
          <a:p>
            <a:fld id="{3D37F92E-A4E1-4FF4-861C-C5326899F981}" type="slidenum">
              <a:rPr lang="en-US" smtClean="0">
                <a:latin typeface="Times"/>
              </a:rPr>
              <a:pPr/>
              <a:t>73</a:t>
            </a:fld>
            <a:endParaRPr lang="en-US" dirty="0">
              <a:latin typeface="Times"/>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ctrTitle"/>
          </p:nvPr>
        </p:nvSpPr>
        <p:spPr/>
        <p:txBody>
          <a:bodyPr/>
          <a:lstStyle/>
          <a:p>
            <a:pPr eaLnBrk="1" hangingPunct="1"/>
            <a:r>
              <a:rPr lang="en-US" sz="3600"/>
              <a:t>Benchmark Questionnaire</a:t>
            </a:r>
          </a:p>
        </p:txBody>
      </p:sp>
      <p:sp>
        <p:nvSpPr>
          <p:cNvPr id="151555" name="Rectangle 3"/>
          <p:cNvSpPr>
            <a:spLocks noGrp="1" noChangeArrowheads="1"/>
          </p:cNvSpPr>
          <p:nvPr>
            <p:ph idx="10"/>
          </p:nvPr>
        </p:nvSpPr>
        <p:spPr/>
        <p:txBody>
          <a:bodyPr/>
          <a:lstStyle/>
          <a:p>
            <a:pPr eaLnBrk="1" hangingPunct="1">
              <a:lnSpc>
                <a:spcPct val="90000"/>
              </a:lnSpc>
            </a:pPr>
            <a:r>
              <a:rPr lang="en-US" dirty="0"/>
              <a:t>Feedback from CAH administrators led to creation and validation of benchmarks for 5 indicators:</a:t>
            </a:r>
          </a:p>
          <a:p>
            <a:pPr lvl="1" eaLnBrk="1" hangingPunct="1">
              <a:lnSpc>
                <a:spcPct val="90000"/>
              </a:lnSpc>
            </a:pPr>
            <a:r>
              <a:rPr lang="en-US" dirty="0"/>
              <a:t>Cash flow margin</a:t>
            </a:r>
          </a:p>
          <a:p>
            <a:pPr lvl="1" eaLnBrk="1" hangingPunct="1">
              <a:lnSpc>
                <a:spcPct val="90000"/>
              </a:lnSpc>
            </a:pPr>
            <a:r>
              <a:rPr lang="en-US" dirty="0"/>
              <a:t>Days cash on hand</a:t>
            </a:r>
          </a:p>
          <a:p>
            <a:pPr lvl="1" eaLnBrk="1" hangingPunct="1">
              <a:lnSpc>
                <a:spcPct val="90000"/>
              </a:lnSpc>
            </a:pPr>
            <a:r>
              <a:rPr lang="en-US" dirty="0"/>
              <a:t>Debt service coverage</a:t>
            </a:r>
          </a:p>
          <a:p>
            <a:pPr lvl="1" eaLnBrk="1" hangingPunct="1">
              <a:lnSpc>
                <a:spcPct val="90000"/>
              </a:lnSpc>
            </a:pPr>
            <a:r>
              <a:rPr lang="en-US" dirty="0"/>
              <a:t>Long-term debt to capitalization</a:t>
            </a:r>
          </a:p>
          <a:p>
            <a:pPr lvl="1" eaLnBrk="1" hangingPunct="1">
              <a:lnSpc>
                <a:spcPct val="90000"/>
              </a:lnSpc>
            </a:pPr>
            <a:r>
              <a:rPr lang="en-US" dirty="0"/>
              <a:t>Medicare outpatient cost to charge</a:t>
            </a:r>
          </a:p>
          <a:p>
            <a:pPr eaLnBrk="1" hangingPunct="1">
              <a:lnSpc>
                <a:spcPct val="90000"/>
              </a:lnSpc>
            </a:pPr>
            <a:r>
              <a:rPr lang="en-US" dirty="0"/>
              <a:t>Second study added benchmarks for remaining profitability, liquidity (except days in gross A/R), and capital structure.</a:t>
            </a:r>
            <a:endParaRPr lang="en-US" i="1" dirty="0"/>
          </a:p>
        </p:txBody>
      </p:sp>
      <p:sp>
        <p:nvSpPr>
          <p:cNvPr id="151556" name="Slide Number Placeholder 4"/>
          <p:cNvSpPr>
            <a:spLocks noGrp="1"/>
          </p:cNvSpPr>
          <p:nvPr>
            <p:ph type="sldNum" sz="quarter" idx="4294967295"/>
          </p:nvPr>
        </p:nvSpPr>
        <p:spPr>
          <a:xfrm>
            <a:off x="7239000" y="5562600"/>
            <a:ext cx="1905000" cy="457200"/>
          </a:xfrm>
          <a:prstGeom prst="rect">
            <a:avLst/>
          </a:prstGeom>
          <a:noFill/>
        </p:spPr>
        <p:txBody>
          <a:bodyPr/>
          <a:lstStyle/>
          <a:p>
            <a:fld id="{18FAE770-04C3-40A7-8259-EC4D238B5FFF}" type="slidenum">
              <a:rPr lang="en-US" smtClean="0">
                <a:latin typeface="Times"/>
              </a:rPr>
              <a:pPr/>
              <a:t>74</a:t>
            </a:fld>
            <a:endParaRPr lang="en-US" dirty="0">
              <a:latin typeface="Times"/>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ChangeArrowheads="1"/>
          </p:cNvSpPr>
          <p:nvPr>
            <p:ph type="ctrTitle"/>
          </p:nvPr>
        </p:nvSpPr>
        <p:spPr/>
        <p:txBody>
          <a:bodyPr/>
          <a:lstStyle/>
          <a:p>
            <a:pPr eaLnBrk="1" hangingPunct="1"/>
            <a:r>
              <a:rPr lang="en-US" sz="3200"/>
              <a:t>Application of the Benchmarks</a:t>
            </a:r>
          </a:p>
        </p:txBody>
      </p:sp>
      <p:sp>
        <p:nvSpPr>
          <p:cNvPr id="153602" name="Rectangle 3"/>
          <p:cNvSpPr>
            <a:spLocks noGrp="1" noChangeArrowheads="1"/>
          </p:cNvSpPr>
          <p:nvPr>
            <p:ph idx="10"/>
          </p:nvPr>
        </p:nvSpPr>
        <p:spPr/>
        <p:txBody>
          <a:bodyPr/>
          <a:lstStyle/>
          <a:p>
            <a:pPr eaLnBrk="1" hangingPunct="1"/>
            <a:r>
              <a:rPr lang="en-US"/>
              <a:t>Benchmarks allow a review of a more limited set of ratios, making it easier to evaluate “overall” performance by examining key performance indicators (KPIs)</a:t>
            </a:r>
          </a:p>
          <a:p>
            <a:pPr eaLnBrk="1" hangingPunct="1"/>
            <a:r>
              <a:rPr lang="en-US"/>
              <a:t>Also allow questions like:</a:t>
            </a:r>
          </a:p>
          <a:p>
            <a:pPr lvl="1" eaLnBrk="1" hangingPunct="1"/>
            <a:r>
              <a:rPr lang="en-US"/>
              <a:t>How many hospitals performed above benchmark?</a:t>
            </a:r>
          </a:p>
          <a:p>
            <a:pPr lvl="1" eaLnBrk="1" hangingPunct="1"/>
            <a:r>
              <a:rPr lang="en-US"/>
              <a:t>Were hospitals that performed better than benchmark able to maintain this performance over time?</a:t>
            </a:r>
          </a:p>
          <a:p>
            <a:pPr eaLnBrk="1" hangingPunct="1"/>
            <a:endParaRPr lang="en-US"/>
          </a:p>
          <a:p>
            <a:pPr eaLnBrk="1" hangingPunct="1"/>
            <a:endParaRPr lang="en-US"/>
          </a:p>
        </p:txBody>
      </p:sp>
      <p:sp>
        <p:nvSpPr>
          <p:cNvPr id="153604" name="Slide Number Placeholder 4"/>
          <p:cNvSpPr>
            <a:spLocks noGrp="1"/>
          </p:cNvSpPr>
          <p:nvPr>
            <p:ph type="sldNum" sz="quarter" idx="4294967295"/>
          </p:nvPr>
        </p:nvSpPr>
        <p:spPr>
          <a:xfrm>
            <a:off x="7230094" y="5638800"/>
            <a:ext cx="1905000" cy="457200"/>
          </a:xfrm>
          <a:prstGeom prst="rect">
            <a:avLst/>
          </a:prstGeom>
          <a:noFill/>
        </p:spPr>
        <p:txBody>
          <a:bodyPr/>
          <a:lstStyle/>
          <a:p>
            <a:fld id="{DB0AB9B3-5FB9-4F03-BD0E-9E63DB02E8BE}" type="slidenum">
              <a:rPr lang="en-US" smtClean="0">
                <a:latin typeface="Times"/>
              </a:rPr>
              <a:pPr/>
              <a:t>75</a:t>
            </a:fld>
            <a:endParaRPr lang="en-US" dirty="0">
              <a:latin typeface="Times"/>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ext Box 4"/>
          <p:cNvSpPr txBox="1">
            <a:spLocks noChangeArrowheads="1"/>
          </p:cNvSpPr>
          <p:nvPr/>
        </p:nvSpPr>
        <p:spPr bwMode="auto">
          <a:xfrm>
            <a:off x="990600" y="4957349"/>
            <a:ext cx="8229600" cy="825500"/>
          </a:xfrm>
          <a:prstGeom prst="rect">
            <a:avLst/>
          </a:prstGeom>
          <a:noFill/>
          <a:ln w="9525">
            <a:noFill/>
            <a:miter lim="800000"/>
            <a:headEnd/>
            <a:tailEnd/>
          </a:ln>
        </p:spPr>
        <p:txBody>
          <a:bodyPr>
            <a:spAutoFit/>
          </a:bodyPr>
          <a:lstStyle/>
          <a:p>
            <a:pPr eaLnBrk="0" hangingPunct="0"/>
            <a:r>
              <a:rPr lang="en-US" sz="1600" dirty="0"/>
              <a:t>Developing Financial Benchmarks for Critical Access Hospitals</a:t>
            </a:r>
          </a:p>
          <a:p>
            <a:pPr eaLnBrk="0" hangingPunct="0"/>
            <a:r>
              <a:rPr lang="en-US" sz="1600" dirty="0"/>
              <a:t>GH Pink, GM Holmes, RT </a:t>
            </a:r>
            <a:r>
              <a:rPr lang="en-US" sz="1600" dirty="0" err="1"/>
              <a:t>Slifkin</a:t>
            </a:r>
            <a:r>
              <a:rPr lang="en-US" sz="1600" dirty="0"/>
              <a:t>, and RE Thompson</a:t>
            </a:r>
          </a:p>
          <a:p>
            <a:pPr eaLnBrk="0" hangingPunct="0"/>
            <a:r>
              <a:rPr lang="en-US" sz="1600" i="1" dirty="0"/>
              <a:t>Health Care Financing Review </a:t>
            </a:r>
            <a:r>
              <a:rPr lang="en-US" sz="1600" dirty="0"/>
              <a:t>30(3), Spring 2009 </a:t>
            </a:r>
          </a:p>
        </p:txBody>
      </p:sp>
      <p:sp>
        <p:nvSpPr>
          <p:cNvPr id="182274" name="Slide Number Placeholder 2"/>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endParaRPr lang="en-US" sz="1400" dirty="0"/>
          </a:p>
        </p:txBody>
      </p:sp>
      <p:sp>
        <p:nvSpPr>
          <p:cNvPr id="4" name="Title 3"/>
          <p:cNvSpPr>
            <a:spLocks noGrp="1"/>
          </p:cNvSpPr>
          <p:nvPr>
            <p:ph type="ctrTitle"/>
          </p:nvPr>
        </p:nvSpPr>
        <p:spPr/>
        <p:txBody>
          <a:bodyPr/>
          <a:lstStyle/>
          <a:p>
            <a:r>
              <a:rPr lang="en-US" dirty="0"/>
              <a:t>Implications for SFCs</a:t>
            </a:r>
            <a:br>
              <a:rPr lang="en-US" dirty="0"/>
            </a:br>
            <a:endParaRPr lang="en-US" dirty="0"/>
          </a:p>
        </p:txBody>
      </p:sp>
      <p:sp>
        <p:nvSpPr>
          <p:cNvPr id="5" name="Content Placeholder 4"/>
          <p:cNvSpPr>
            <a:spLocks noGrp="1"/>
          </p:cNvSpPr>
          <p:nvPr>
            <p:ph idx="10"/>
          </p:nvPr>
        </p:nvSpPr>
        <p:spPr>
          <a:xfrm>
            <a:off x="609600" y="1219200"/>
            <a:ext cx="8229600" cy="4114800"/>
          </a:xfrm>
        </p:spPr>
        <p:txBody>
          <a:bodyPr/>
          <a:lstStyle/>
          <a:p>
            <a:pPr marL="0" lvl="0" indent="0" eaLnBrk="0" fontAlgn="base" hangingPunct="0">
              <a:spcBef>
                <a:spcPct val="0"/>
              </a:spcBef>
              <a:spcAft>
                <a:spcPct val="0"/>
              </a:spcAft>
              <a:buNone/>
            </a:pPr>
            <a:r>
              <a:rPr lang="en-US" sz="2800" dirty="0">
                <a:latin typeface="+mj-lt"/>
                <a:cs typeface="+mn-cs"/>
              </a:rPr>
              <a:t>Financial management of a CAH is not easy.</a:t>
            </a:r>
          </a:p>
          <a:p>
            <a:pPr marL="0" lvl="0" indent="0" eaLnBrk="0" fontAlgn="base" hangingPunct="0">
              <a:spcBef>
                <a:spcPct val="0"/>
              </a:spcBef>
              <a:spcAft>
                <a:spcPct val="0"/>
              </a:spcAft>
              <a:buNone/>
            </a:pPr>
            <a:endParaRPr lang="en-US" sz="2800" dirty="0">
              <a:latin typeface="+mj-lt"/>
              <a:cs typeface="+mn-cs"/>
            </a:endParaRPr>
          </a:p>
          <a:p>
            <a:pPr marL="0" lvl="0" indent="0" fontAlgn="base">
              <a:lnSpc>
                <a:spcPct val="80000"/>
              </a:lnSpc>
              <a:spcBef>
                <a:spcPct val="0"/>
              </a:spcBef>
              <a:spcAft>
                <a:spcPct val="0"/>
              </a:spcAft>
              <a:buNone/>
            </a:pPr>
            <a:r>
              <a:rPr lang="en-US" sz="2800" dirty="0">
                <a:latin typeface="+mj-lt"/>
                <a:cs typeface="+mn-cs"/>
              </a:rPr>
              <a:t>Many hospitals performed better than benchmark on one indicator in one year, but:</a:t>
            </a:r>
          </a:p>
          <a:p>
            <a:pPr lvl="0" fontAlgn="base">
              <a:lnSpc>
                <a:spcPct val="80000"/>
              </a:lnSpc>
              <a:spcBef>
                <a:spcPct val="0"/>
              </a:spcBef>
              <a:spcAft>
                <a:spcPct val="0"/>
              </a:spcAft>
              <a:buFont typeface="Symbol" panose="05050102010706020507" pitchFamily="18" charset="2"/>
              <a:buChar char=""/>
            </a:pPr>
            <a:endParaRPr lang="en-US" sz="2600" dirty="0">
              <a:latin typeface="+mj-lt"/>
              <a:cs typeface="+mn-cs"/>
            </a:endParaRPr>
          </a:p>
          <a:p>
            <a:pPr lvl="0" fontAlgn="base">
              <a:lnSpc>
                <a:spcPct val="80000"/>
              </a:lnSpc>
              <a:spcBef>
                <a:spcPct val="0"/>
              </a:spcBef>
              <a:spcAft>
                <a:spcPct val="0"/>
              </a:spcAft>
              <a:buFont typeface="Symbol" panose="05050102010706020507" pitchFamily="18" charset="2"/>
              <a:buChar char=""/>
            </a:pPr>
            <a:r>
              <a:rPr lang="en-US" sz="2600" dirty="0">
                <a:latin typeface="+mj-lt"/>
                <a:cs typeface="+mn-cs"/>
              </a:rPr>
              <a:t>Fewer hospitals performed better than benchmark on one indicator in two or three years.</a:t>
            </a:r>
          </a:p>
          <a:p>
            <a:pPr marL="0" lvl="0" indent="0" fontAlgn="base">
              <a:lnSpc>
                <a:spcPct val="80000"/>
              </a:lnSpc>
              <a:spcBef>
                <a:spcPct val="0"/>
              </a:spcBef>
              <a:spcAft>
                <a:spcPct val="0"/>
              </a:spcAft>
              <a:buNone/>
            </a:pPr>
            <a:endParaRPr lang="en-US" sz="2600" dirty="0">
              <a:latin typeface="+mj-lt"/>
              <a:cs typeface="+mn-cs"/>
            </a:endParaRPr>
          </a:p>
          <a:p>
            <a:pPr lvl="0" fontAlgn="base">
              <a:lnSpc>
                <a:spcPct val="80000"/>
              </a:lnSpc>
              <a:spcBef>
                <a:spcPct val="0"/>
              </a:spcBef>
              <a:spcAft>
                <a:spcPct val="0"/>
              </a:spcAft>
              <a:buFont typeface="Symbol" panose="05050102010706020507" pitchFamily="18" charset="2"/>
              <a:buChar char=""/>
            </a:pPr>
            <a:r>
              <a:rPr lang="en-US" sz="2600" dirty="0">
                <a:latin typeface="+mj-lt"/>
                <a:cs typeface="+mn-cs"/>
              </a:rPr>
              <a:t>Very few hospitals performed better than benchmark on all five indicators in every year. </a:t>
            </a:r>
            <a:endParaRPr lang="en-US" sz="2200" dirty="0">
              <a:solidFill>
                <a:srgbClr val="003768"/>
              </a:solidFill>
              <a:latin typeface="+mj-lt"/>
            </a:endParaRPr>
          </a:p>
          <a:p>
            <a:endParaRPr lang="en-US" dirty="0"/>
          </a:p>
        </p:txBody>
      </p:sp>
      <p:sp>
        <p:nvSpPr>
          <p:cNvPr id="182277" name="Slide Number Placeholder 5"/>
          <p:cNvSpPr>
            <a:spLocks noGrp="1"/>
          </p:cNvSpPr>
          <p:nvPr>
            <p:ph type="sldNum" sz="quarter" idx="4294967295"/>
          </p:nvPr>
        </p:nvSpPr>
        <p:spPr>
          <a:xfrm>
            <a:off x="7239000" y="5562600"/>
            <a:ext cx="1905000" cy="457200"/>
          </a:xfrm>
          <a:prstGeom prst="rect">
            <a:avLst/>
          </a:prstGeom>
          <a:noFill/>
        </p:spPr>
        <p:txBody>
          <a:bodyPr/>
          <a:lstStyle/>
          <a:p>
            <a:fld id="{2D4C123C-4F0B-44AE-B168-27218A8A1976}" type="slidenum">
              <a:rPr lang="en-US" smtClean="0">
                <a:latin typeface="Times"/>
              </a:rPr>
              <a:pPr/>
              <a:t>76</a:t>
            </a:fld>
            <a:endParaRPr lang="en-US" dirty="0">
              <a:latin typeface="Times"/>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Number Placeholder 3"/>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0" hangingPunct="0"/>
            <a:fld id="{E637649A-BE3B-4410-AB0E-C2132002A158}" type="slidenum">
              <a:rPr lang="en-US" sz="1400"/>
              <a:pPr algn="r" eaLnBrk="0" hangingPunct="0"/>
              <a:t>77</a:t>
            </a:fld>
            <a:endParaRPr lang="en-US" sz="1400"/>
          </a:p>
        </p:txBody>
      </p:sp>
      <p:sp>
        <p:nvSpPr>
          <p:cNvPr id="2" name="Title 1"/>
          <p:cNvSpPr>
            <a:spLocks noGrp="1"/>
          </p:cNvSpPr>
          <p:nvPr>
            <p:ph type="title"/>
          </p:nvPr>
        </p:nvSpPr>
        <p:spPr>
          <a:xfrm>
            <a:off x="228600" y="2178938"/>
            <a:ext cx="8686800" cy="2088261"/>
          </a:xfrm>
        </p:spPr>
        <p:txBody>
          <a:bodyPr/>
          <a:lstStyle/>
          <a:p>
            <a:r>
              <a:rPr lang="en-US" dirty="0"/>
              <a:t>6. How SFCs can use the</a:t>
            </a:r>
            <a:br>
              <a:rPr lang="en-US" dirty="0"/>
            </a:br>
            <a:r>
              <a:rPr lang="en-US" dirty="0"/>
              <a:t>Financial Indicators in CAHMPAS:</a:t>
            </a:r>
            <a:br>
              <a:rPr lang="en-US" dirty="0"/>
            </a:br>
            <a:r>
              <a:rPr lang="en-US" dirty="0"/>
              <a:t>An example</a:t>
            </a:r>
            <a:br>
              <a:rPr lang="en-US" dirty="0"/>
            </a:br>
            <a:endParaRPr lang="en-US" dirty="0"/>
          </a:p>
        </p:txBody>
      </p:sp>
      <p:sp>
        <p:nvSpPr>
          <p:cNvPr id="184323" name="Slide Number Placeholder 3"/>
          <p:cNvSpPr>
            <a:spLocks noGrp="1"/>
          </p:cNvSpPr>
          <p:nvPr>
            <p:ph type="sldNum" sz="quarter" idx="12"/>
          </p:nvPr>
        </p:nvSpPr>
        <p:spPr>
          <a:xfrm>
            <a:off x="7006442" y="5638800"/>
            <a:ext cx="2133600" cy="365125"/>
          </a:xfrm>
          <a:noFill/>
        </p:spPr>
        <p:txBody>
          <a:bodyPr/>
          <a:lstStyle/>
          <a:p>
            <a:pPr algn="ctr"/>
            <a:fld id="{EFE180B2-AA58-45FD-8C35-E91785C28463}" type="slidenum">
              <a:rPr lang="en-US" smtClean="0">
                <a:latin typeface="Times"/>
              </a:rPr>
              <a:pPr algn="ctr"/>
              <a:t>77</a:t>
            </a:fld>
            <a:endParaRPr lang="en-US" dirty="0">
              <a:latin typeface="Times"/>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ChangeArrowheads="1"/>
          </p:cNvSpPr>
          <p:nvPr>
            <p:ph type="ctrTitle"/>
          </p:nvPr>
        </p:nvSpPr>
        <p:spPr/>
        <p:txBody>
          <a:bodyPr/>
          <a:lstStyle/>
          <a:p>
            <a:pPr eaLnBrk="1" hangingPunct="1"/>
            <a:r>
              <a:rPr lang="en-US" sz="3600"/>
              <a:t>Their Hospital</a:t>
            </a:r>
          </a:p>
        </p:txBody>
      </p:sp>
      <p:sp>
        <p:nvSpPr>
          <p:cNvPr id="186370" name="Rectangle 3"/>
          <p:cNvSpPr>
            <a:spLocks noGrp="1" noChangeArrowheads="1"/>
          </p:cNvSpPr>
          <p:nvPr>
            <p:ph idx="10"/>
          </p:nvPr>
        </p:nvSpPr>
        <p:spPr/>
        <p:txBody>
          <a:bodyPr/>
          <a:lstStyle/>
          <a:p>
            <a:pPr eaLnBrk="1" hangingPunct="1"/>
            <a:r>
              <a:rPr lang="en-US" dirty="0"/>
              <a:t>Let’s look at indicator values for </a:t>
            </a:r>
            <a:r>
              <a:rPr lang="en-US" i="1" dirty="0"/>
              <a:t>Their Hospital</a:t>
            </a:r>
          </a:p>
          <a:p>
            <a:pPr eaLnBrk="1" hangingPunct="1"/>
            <a:r>
              <a:rPr lang="en-US" dirty="0"/>
              <a:t>What do you think about the financial performance and condition of </a:t>
            </a:r>
            <a:r>
              <a:rPr lang="en-US" i="1" dirty="0"/>
              <a:t>Their Hospital</a:t>
            </a:r>
            <a:r>
              <a:rPr lang="en-US" dirty="0"/>
              <a:t>?</a:t>
            </a:r>
          </a:p>
        </p:txBody>
      </p:sp>
      <p:sp>
        <p:nvSpPr>
          <p:cNvPr id="186372" name="Slide Number Placeholder 5"/>
          <p:cNvSpPr>
            <a:spLocks noGrp="1"/>
          </p:cNvSpPr>
          <p:nvPr>
            <p:ph type="sldNum" sz="quarter" idx="4294967295"/>
          </p:nvPr>
        </p:nvSpPr>
        <p:spPr>
          <a:xfrm>
            <a:off x="7239000" y="5638800"/>
            <a:ext cx="1905000" cy="457200"/>
          </a:xfrm>
          <a:prstGeom prst="rect">
            <a:avLst/>
          </a:prstGeom>
          <a:noFill/>
        </p:spPr>
        <p:txBody>
          <a:bodyPr/>
          <a:lstStyle/>
          <a:p>
            <a:fld id="{03B6A7B3-8E43-4AB9-923D-66EBCD2929B0}" type="slidenum">
              <a:rPr lang="en-US" smtClean="0">
                <a:latin typeface="Times"/>
              </a:rPr>
              <a:pPr/>
              <a:t>78</a:t>
            </a:fld>
            <a:endParaRPr lang="en-US" dirty="0">
              <a:latin typeface="Times"/>
            </a:endParaRPr>
          </a:p>
        </p:txBody>
      </p:sp>
      <p:sp>
        <p:nvSpPr>
          <p:cNvPr id="186371" name="Rectangle 4"/>
          <p:cNvSpPr>
            <a:spLocks noChangeArrowheads="1"/>
          </p:cNvSpPr>
          <p:nvPr/>
        </p:nvSpPr>
        <p:spPr bwMode="auto">
          <a:xfrm>
            <a:off x="1981200" y="3160816"/>
            <a:ext cx="3543300" cy="1447800"/>
          </a:xfrm>
          <a:prstGeom prst="rect">
            <a:avLst/>
          </a:prstGeom>
          <a:noFill/>
          <a:ln w="9525">
            <a:noFill/>
            <a:miter lim="800000"/>
            <a:headEnd/>
            <a:tailEnd/>
          </a:ln>
        </p:spPr>
        <p:txBody>
          <a:bodyPr/>
          <a:lstStyle/>
          <a:p>
            <a:pPr marL="342900" indent="-342900">
              <a:spcBef>
                <a:spcPct val="20000"/>
              </a:spcBef>
            </a:pPr>
            <a:r>
              <a:rPr lang="en-US" sz="2600" dirty="0">
                <a:latin typeface="+mj-lt"/>
              </a:rPr>
              <a:t>- Profitability</a:t>
            </a:r>
          </a:p>
          <a:p>
            <a:pPr marL="342900" indent="-342900">
              <a:spcBef>
                <a:spcPct val="20000"/>
              </a:spcBef>
            </a:pPr>
            <a:r>
              <a:rPr lang="en-US" sz="2600" dirty="0">
                <a:latin typeface="+mj-lt"/>
              </a:rPr>
              <a:t>- Liquidity</a:t>
            </a:r>
          </a:p>
          <a:p>
            <a:pPr marL="342900" indent="-342900">
              <a:spcBef>
                <a:spcPct val="20000"/>
              </a:spcBef>
            </a:pPr>
            <a:r>
              <a:rPr lang="en-US" sz="2600" dirty="0">
                <a:latin typeface="+mj-lt"/>
              </a:rPr>
              <a:t>- Capital structure</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ChangeArrowheads="1"/>
          </p:cNvSpPr>
          <p:nvPr>
            <p:ph type="ctrTitle"/>
          </p:nvPr>
        </p:nvSpPr>
        <p:spPr/>
        <p:txBody>
          <a:bodyPr/>
          <a:lstStyle/>
          <a:p>
            <a:pPr eaLnBrk="1" hangingPunct="1"/>
            <a:r>
              <a:rPr lang="en-US" sz="3600"/>
              <a:t>Profitability Indicators</a:t>
            </a:r>
          </a:p>
        </p:txBody>
      </p:sp>
      <p:sp>
        <p:nvSpPr>
          <p:cNvPr id="188419" name="Slide Number Placeholder 4"/>
          <p:cNvSpPr>
            <a:spLocks noGrp="1"/>
          </p:cNvSpPr>
          <p:nvPr>
            <p:ph type="sldNum" sz="quarter" idx="4294967295"/>
          </p:nvPr>
        </p:nvSpPr>
        <p:spPr>
          <a:xfrm>
            <a:off x="7239000" y="5582127"/>
            <a:ext cx="1905000" cy="457200"/>
          </a:xfrm>
          <a:prstGeom prst="rect">
            <a:avLst/>
          </a:prstGeom>
          <a:noFill/>
        </p:spPr>
        <p:txBody>
          <a:bodyPr/>
          <a:lstStyle/>
          <a:p>
            <a:pPr algn="ctr"/>
            <a:fld id="{12CF741C-3F88-4E3E-89D2-B516FDE844AD}" type="slidenum">
              <a:rPr lang="en-US" smtClean="0">
                <a:latin typeface="Times"/>
              </a:rPr>
              <a:pPr algn="ctr"/>
              <a:t>79</a:t>
            </a:fld>
            <a:endParaRPr lang="en-US" dirty="0">
              <a:latin typeface="Times"/>
            </a:endParaRPr>
          </a:p>
        </p:txBody>
      </p:sp>
      <p:graphicFrame>
        <p:nvGraphicFramePr>
          <p:cNvPr id="3" name="Table 3">
            <a:extLst>
              <a:ext uri="{FF2B5EF4-FFF2-40B4-BE49-F238E27FC236}">
                <a16:creationId xmlns:a16="http://schemas.microsoft.com/office/drawing/2014/main" id="{2033BC92-2628-8347-CDD8-A01D0BEA95FE}"/>
              </a:ext>
            </a:extLst>
          </p:cNvPr>
          <p:cNvGraphicFramePr>
            <a:graphicFrameLocks noGrp="1"/>
          </p:cNvGraphicFramePr>
          <p:nvPr>
            <p:extLst>
              <p:ext uri="{D42A27DB-BD31-4B8C-83A1-F6EECF244321}">
                <p14:modId xmlns:p14="http://schemas.microsoft.com/office/powerpoint/2010/main" val="1500184793"/>
              </p:ext>
            </p:extLst>
          </p:nvPr>
        </p:nvGraphicFramePr>
        <p:xfrm>
          <a:off x="1794863" y="842164"/>
          <a:ext cx="5554273" cy="5173672"/>
        </p:xfrm>
        <a:graphic>
          <a:graphicData uri="http://schemas.openxmlformats.org/drawingml/2006/table">
            <a:tbl>
              <a:tblPr firstRow="1" bandRow="1">
                <a:tableStyleId>{5C22544A-7EE6-4342-B048-85BDC9FD1C3A}</a:tableStyleId>
              </a:tblPr>
              <a:tblGrid>
                <a:gridCol w="1110854">
                  <a:extLst>
                    <a:ext uri="{9D8B030D-6E8A-4147-A177-3AD203B41FA5}">
                      <a16:colId xmlns:a16="http://schemas.microsoft.com/office/drawing/2014/main" val="617846295"/>
                    </a:ext>
                  </a:extLst>
                </a:gridCol>
                <a:gridCol w="1972442">
                  <a:extLst>
                    <a:ext uri="{9D8B030D-6E8A-4147-A177-3AD203B41FA5}">
                      <a16:colId xmlns:a16="http://schemas.microsoft.com/office/drawing/2014/main" val="2506131810"/>
                    </a:ext>
                  </a:extLst>
                </a:gridCol>
                <a:gridCol w="833141">
                  <a:extLst>
                    <a:ext uri="{9D8B030D-6E8A-4147-A177-3AD203B41FA5}">
                      <a16:colId xmlns:a16="http://schemas.microsoft.com/office/drawing/2014/main" val="1279378358"/>
                    </a:ext>
                  </a:extLst>
                </a:gridCol>
                <a:gridCol w="833141">
                  <a:extLst>
                    <a:ext uri="{9D8B030D-6E8A-4147-A177-3AD203B41FA5}">
                      <a16:colId xmlns:a16="http://schemas.microsoft.com/office/drawing/2014/main" val="31596505"/>
                    </a:ext>
                  </a:extLst>
                </a:gridCol>
                <a:gridCol w="804695">
                  <a:extLst>
                    <a:ext uri="{9D8B030D-6E8A-4147-A177-3AD203B41FA5}">
                      <a16:colId xmlns:a16="http://schemas.microsoft.com/office/drawing/2014/main" val="71153362"/>
                    </a:ext>
                  </a:extLst>
                </a:gridCol>
              </a:tblGrid>
              <a:tr h="195581">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620960"/>
                  </a:ext>
                </a:extLst>
              </a:tr>
              <a:tr h="195581">
                <a:tc rowSpan="4">
                  <a:txBody>
                    <a:bodyPr/>
                    <a:lstStyle/>
                    <a:p>
                      <a:r>
                        <a:rPr lang="en-US" sz="1000" dirty="0">
                          <a:solidFill>
                            <a:srgbClr val="000000"/>
                          </a:solidFill>
                          <a:latin typeface="Times New Roman" panose="02020603050405020304" pitchFamily="18" charset="0"/>
                          <a:cs typeface="Times New Roman" panose="02020603050405020304" pitchFamily="18" charset="0"/>
                        </a:rPr>
                        <a:t>Total margin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620490"/>
                  </a:ext>
                </a:extLst>
              </a:tr>
              <a:tr h="257098">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2660780"/>
                  </a:ext>
                </a:extLst>
              </a:tr>
              <a:tr h="195581">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631336"/>
                  </a:ext>
                </a:extLst>
              </a:tr>
              <a:tr h="195581">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374889"/>
                  </a:ext>
                </a:extLst>
              </a:tr>
              <a:tr h="195581">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946361"/>
                  </a:ext>
                </a:extLst>
              </a:tr>
              <a:tr h="195581">
                <a:tc rowSpan="5">
                  <a:txBody>
                    <a:bodyPr/>
                    <a:lstStyle/>
                    <a:p>
                      <a:r>
                        <a:rPr lang="en-US" sz="1000" dirty="0">
                          <a:solidFill>
                            <a:srgbClr val="000000"/>
                          </a:solidFill>
                          <a:latin typeface="Times New Roman" panose="02020603050405020304" pitchFamily="18" charset="0"/>
                          <a:cs typeface="Times New Roman" panose="02020603050405020304" pitchFamily="18" charset="0"/>
                        </a:rPr>
                        <a:t>Cash flow margin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1216000"/>
                  </a:ext>
                </a:extLst>
              </a:tr>
              <a:tr h="195581">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Benchmark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5876158"/>
                  </a:ext>
                </a:extLst>
              </a:tr>
              <a:tr h="257098">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5884"/>
                  </a:ext>
                </a:extLst>
              </a:tr>
              <a:tr h="195581">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447835"/>
                  </a:ext>
                </a:extLst>
              </a:tr>
              <a:tr h="195581">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302447"/>
                  </a:ext>
                </a:extLst>
              </a:tr>
              <a:tr h="195581">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5739967"/>
                  </a:ext>
                </a:extLst>
              </a:tr>
              <a:tr h="195581">
                <a:tc rowSpan="4">
                  <a:txBody>
                    <a:bodyPr/>
                    <a:lstStyle/>
                    <a:p>
                      <a:r>
                        <a:rPr lang="en-US" sz="1000" dirty="0">
                          <a:solidFill>
                            <a:srgbClr val="000000"/>
                          </a:solidFill>
                          <a:latin typeface="Times New Roman" panose="02020603050405020304" pitchFamily="18" charset="0"/>
                          <a:cs typeface="Times New Roman" panose="02020603050405020304" pitchFamily="18" charset="0"/>
                        </a:rPr>
                        <a:t>Return on equity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3107911"/>
                  </a:ext>
                </a:extLst>
              </a:tr>
              <a:tr h="257098">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5979523"/>
                  </a:ext>
                </a:extLst>
              </a:tr>
              <a:tr h="195581">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9.7%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727825"/>
                  </a:ext>
                </a:extLst>
              </a:tr>
              <a:tr h="195581">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4000921"/>
                  </a:ext>
                </a:extLst>
              </a:tr>
              <a:tr h="195581">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523157"/>
                  </a:ext>
                </a:extLst>
              </a:tr>
              <a:tr h="195581">
                <a:tc rowSpan="4">
                  <a:txBody>
                    <a:bodyPr/>
                    <a:lstStyle/>
                    <a:p>
                      <a:r>
                        <a:rPr lang="en-US" sz="1000" dirty="0">
                          <a:solidFill>
                            <a:srgbClr val="000000"/>
                          </a:solidFill>
                          <a:latin typeface="Times New Roman" panose="02020603050405020304" pitchFamily="18" charset="0"/>
                          <a:cs typeface="Times New Roman" panose="02020603050405020304" pitchFamily="18" charset="0"/>
                        </a:rPr>
                        <a:t>Operating margin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0808598"/>
                  </a:ext>
                </a:extLst>
              </a:tr>
              <a:tr h="257098">
                <a:tc vMerge="1">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70361"/>
                  </a:ext>
                </a:extLst>
              </a:tr>
              <a:tr h="195581">
                <a:tc vMerge="1">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3554586"/>
                  </a:ext>
                </a:extLst>
              </a:tr>
              <a:tr h="195581">
                <a:tc vMerge="1">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10.9%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rgbClr val="000000"/>
                          </a:solidFill>
                          <a:latin typeface="Times New Roman" panose="02020603050405020304" pitchFamily="18" charset="0"/>
                          <a:cs typeface="Times New Roman" panose="02020603050405020304" pitchFamily="18" charset="0"/>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228268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ctrTitle"/>
          </p:nvPr>
        </p:nvSpPr>
        <p:spPr/>
        <p:txBody>
          <a:bodyPr/>
          <a:lstStyle/>
          <a:p>
            <a:r>
              <a:rPr lang="en-US" sz="3600"/>
              <a:t>Criteria to be a CAH</a:t>
            </a:r>
          </a:p>
        </p:txBody>
      </p:sp>
      <p:sp>
        <p:nvSpPr>
          <p:cNvPr id="32770" name="Rectangle 3"/>
          <p:cNvSpPr>
            <a:spLocks noGrp="1" noChangeArrowheads="1"/>
          </p:cNvSpPr>
          <p:nvPr>
            <p:ph idx="10"/>
          </p:nvPr>
        </p:nvSpPr>
        <p:spPr/>
        <p:txBody>
          <a:bodyPr/>
          <a:lstStyle/>
          <a:p>
            <a:r>
              <a:rPr lang="en-US"/>
              <a:t>Be located in a state that has established a State Flex Program (as of December 2008, only CT, DE, MD, NJ, and RI did not have such a program);</a:t>
            </a:r>
          </a:p>
          <a:p>
            <a:r>
              <a:rPr lang="en-US"/>
              <a:t>Be located in a rural area or be treated as rural under a special provision that allows qualified hospital providers in urban areas to be treated as rural for purposes of becoming a CAH;  </a:t>
            </a:r>
          </a:p>
          <a:p>
            <a:r>
              <a:rPr lang="en-US"/>
              <a:t>Furnish 24-hour emergency care services, using either on-site or on-call staff; </a:t>
            </a:r>
          </a:p>
        </p:txBody>
      </p:sp>
      <p:sp>
        <p:nvSpPr>
          <p:cNvPr id="32771" name="Slide Number Placeholder 3"/>
          <p:cNvSpPr>
            <a:spLocks noGrp="1"/>
          </p:cNvSpPr>
          <p:nvPr>
            <p:ph type="sldNum" sz="quarter" idx="4294967295"/>
          </p:nvPr>
        </p:nvSpPr>
        <p:spPr>
          <a:xfrm>
            <a:off x="7239000" y="5562600"/>
            <a:ext cx="1905000" cy="457200"/>
          </a:xfrm>
          <a:prstGeom prst="rect">
            <a:avLst/>
          </a:prstGeom>
          <a:noFill/>
        </p:spPr>
        <p:txBody>
          <a:bodyPr/>
          <a:lstStyle/>
          <a:p>
            <a:fld id="{5DD75917-E1FC-4C91-BC15-91C5C81F4FB3}" type="slidenum">
              <a:rPr lang="en-US" smtClean="0">
                <a:latin typeface="Times"/>
              </a:rPr>
              <a:pPr/>
              <a:t>8</a:t>
            </a:fld>
            <a:endParaRPr lang="en-US">
              <a:latin typeface="Times"/>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ChangeArrowheads="1"/>
          </p:cNvSpPr>
          <p:nvPr>
            <p:ph type="ctrTitle"/>
          </p:nvPr>
        </p:nvSpPr>
        <p:spPr/>
        <p:txBody>
          <a:bodyPr/>
          <a:lstStyle/>
          <a:p>
            <a:pPr eaLnBrk="1" hangingPunct="1"/>
            <a:r>
              <a:rPr lang="en-US" sz="3600" dirty="0"/>
              <a:t>Profitability – Indicator Findings</a:t>
            </a:r>
          </a:p>
        </p:txBody>
      </p:sp>
      <p:sp>
        <p:nvSpPr>
          <p:cNvPr id="190466" name="Rectangle 3"/>
          <p:cNvSpPr>
            <a:spLocks noGrp="1" noChangeArrowheads="1"/>
          </p:cNvSpPr>
          <p:nvPr>
            <p:ph idx="10"/>
          </p:nvPr>
        </p:nvSpPr>
        <p:spPr>
          <a:xfrm>
            <a:off x="304800" y="1371600"/>
            <a:ext cx="8229600" cy="4733700"/>
          </a:xfrm>
        </p:spPr>
        <p:txBody>
          <a:bodyPr/>
          <a:lstStyle/>
          <a:p>
            <a:pPr eaLnBrk="1" hangingPunct="1"/>
            <a:r>
              <a:rPr lang="en-US" dirty="0"/>
              <a:t>Profitability declined and then increased. Could be an extraordinary one-time expense.</a:t>
            </a:r>
          </a:p>
          <a:p>
            <a:pPr eaLnBrk="1" hangingPunct="1"/>
            <a:r>
              <a:rPr lang="en-US" dirty="0"/>
              <a:t>Better than cash flow margin benchmark in most recent year</a:t>
            </a:r>
          </a:p>
          <a:p>
            <a:pPr eaLnBrk="1" hangingPunct="1"/>
            <a:r>
              <a:rPr lang="en-US" dirty="0"/>
              <a:t>Worse than peer group and state</a:t>
            </a:r>
          </a:p>
          <a:p>
            <a:pPr eaLnBrk="1" hangingPunct="1"/>
            <a:r>
              <a:rPr lang="en-US" dirty="0"/>
              <a:t>Negative total margin but positive cash flow margin can occur because cash flow margin includes depreciation and interest expense in numerator</a:t>
            </a:r>
          </a:p>
          <a:p>
            <a:pPr eaLnBrk="1" hangingPunct="1"/>
            <a:r>
              <a:rPr lang="en-US" dirty="0"/>
              <a:t>Conclusion: profitability is a concern. </a:t>
            </a:r>
          </a:p>
          <a:p>
            <a:pPr eaLnBrk="1" hangingPunct="1"/>
            <a:endParaRPr lang="en-US" sz="2200" dirty="0"/>
          </a:p>
        </p:txBody>
      </p:sp>
      <p:sp>
        <p:nvSpPr>
          <p:cNvPr id="190467" name="Slide Number Placeholder 4"/>
          <p:cNvSpPr>
            <a:spLocks noGrp="1"/>
          </p:cNvSpPr>
          <p:nvPr>
            <p:ph type="sldNum" sz="quarter" idx="4294967295"/>
          </p:nvPr>
        </p:nvSpPr>
        <p:spPr>
          <a:xfrm>
            <a:off x="7239000" y="5638800"/>
            <a:ext cx="1905000" cy="457200"/>
          </a:xfrm>
          <a:prstGeom prst="rect">
            <a:avLst/>
          </a:prstGeom>
          <a:noFill/>
        </p:spPr>
        <p:txBody>
          <a:bodyPr/>
          <a:lstStyle/>
          <a:p>
            <a:fld id="{401E1AA3-2C8C-4F81-B221-1B3CC54971C3}" type="slidenum">
              <a:rPr lang="en-US" smtClean="0">
                <a:latin typeface="Times"/>
              </a:rPr>
              <a:pPr/>
              <a:t>80</a:t>
            </a:fld>
            <a:endParaRPr lang="en-US" dirty="0">
              <a:latin typeface="Times"/>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p:cNvSpPr>
            <a:spLocks noGrp="1" noChangeArrowheads="1"/>
          </p:cNvSpPr>
          <p:nvPr>
            <p:ph type="ctrTitle"/>
          </p:nvPr>
        </p:nvSpPr>
        <p:spPr/>
        <p:txBody>
          <a:bodyPr/>
          <a:lstStyle/>
          <a:p>
            <a:pPr eaLnBrk="1" hangingPunct="1"/>
            <a:r>
              <a:rPr lang="en-US" sz="3600" dirty="0"/>
              <a:t>Profitability –</a:t>
            </a:r>
            <a:br>
              <a:rPr lang="en-US" sz="3600" dirty="0"/>
            </a:br>
            <a:r>
              <a:rPr lang="en-US" sz="3600" dirty="0"/>
              <a:t>Potential Explanations</a:t>
            </a:r>
          </a:p>
        </p:txBody>
      </p:sp>
      <p:sp>
        <p:nvSpPr>
          <p:cNvPr id="192514" name="Rectangle 3"/>
          <p:cNvSpPr>
            <a:spLocks noGrp="1" noChangeArrowheads="1"/>
          </p:cNvSpPr>
          <p:nvPr>
            <p:ph idx="10"/>
          </p:nvPr>
        </p:nvSpPr>
        <p:spPr/>
        <p:txBody>
          <a:bodyPr/>
          <a:lstStyle/>
          <a:p>
            <a:pPr eaLnBrk="1" hangingPunct="1">
              <a:lnSpc>
                <a:spcPct val="90000"/>
              </a:lnSpc>
            </a:pPr>
            <a:r>
              <a:rPr lang="en-US"/>
              <a:t>Gross charges are relatively lower (less volume, lower rates, poorer payer mix, Medicaid?</a:t>
            </a:r>
          </a:p>
          <a:p>
            <a:pPr eaLnBrk="1" hangingPunct="1">
              <a:lnSpc>
                <a:spcPct val="90000"/>
              </a:lnSpc>
            </a:pPr>
            <a:r>
              <a:rPr lang="en-US"/>
              <a:t>Allowances are relatively higher (more competition?)</a:t>
            </a:r>
          </a:p>
          <a:p>
            <a:pPr eaLnBrk="1" hangingPunct="1">
              <a:lnSpc>
                <a:spcPct val="90000"/>
              </a:lnSpc>
            </a:pPr>
            <a:r>
              <a:rPr lang="en-US"/>
              <a:t>Costs are relatively higher (wage rates, bad debt, charity care, inefficiency, or new debt?)</a:t>
            </a:r>
          </a:p>
          <a:p>
            <a:pPr eaLnBrk="1" hangingPunct="1">
              <a:lnSpc>
                <a:spcPct val="90000"/>
              </a:lnSpc>
            </a:pPr>
            <a:r>
              <a:rPr lang="en-US"/>
              <a:t>Non-operating income is relatively lower (lower investments, less state or county support, lower charitable revenue?)</a:t>
            </a:r>
          </a:p>
          <a:p>
            <a:pPr eaLnBrk="1" hangingPunct="1">
              <a:lnSpc>
                <a:spcPct val="90000"/>
              </a:lnSpc>
            </a:pPr>
            <a:r>
              <a:rPr lang="en-US"/>
              <a:t>Revenue, cost, and utilization indicators may provide additional insights</a:t>
            </a:r>
          </a:p>
        </p:txBody>
      </p:sp>
      <p:sp>
        <p:nvSpPr>
          <p:cNvPr id="192515" name="Slide Number Placeholder 4"/>
          <p:cNvSpPr>
            <a:spLocks noGrp="1"/>
          </p:cNvSpPr>
          <p:nvPr>
            <p:ph type="sldNum" sz="quarter" idx="4294967295"/>
          </p:nvPr>
        </p:nvSpPr>
        <p:spPr>
          <a:xfrm>
            <a:off x="7239000" y="5638800"/>
            <a:ext cx="1905000" cy="457200"/>
          </a:xfrm>
          <a:prstGeom prst="rect">
            <a:avLst/>
          </a:prstGeom>
          <a:noFill/>
        </p:spPr>
        <p:txBody>
          <a:bodyPr/>
          <a:lstStyle/>
          <a:p>
            <a:fld id="{DABFE4BE-15A1-4549-B0A4-605705C1D87C}" type="slidenum">
              <a:rPr lang="en-US" smtClean="0">
                <a:latin typeface="Times"/>
              </a:rPr>
              <a:pPr/>
              <a:t>81</a:t>
            </a:fld>
            <a:endParaRPr lang="en-US" dirty="0">
              <a:latin typeface="Times"/>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Grp="1" noChangeArrowheads="1"/>
          </p:cNvSpPr>
          <p:nvPr>
            <p:ph type="ctrTitle"/>
          </p:nvPr>
        </p:nvSpPr>
        <p:spPr/>
        <p:txBody>
          <a:bodyPr/>
          <a:lstStyle/>
          <a:p>
            <a:pPr eaLnBrk="1" hangingPunct="1"/>
            <a:r>
              <a:rPr lang="en-US" sz="3600" dirty="0"/>
              <a:t>Profitability – SFC Actions</a:t>
            </a:r>
          </a:p>
        </p:txBody>
      </p:sp>
      <p:sp>
        <p:nvSpPr>
          <p:cNvPr id="194562" name="Rectangle 3"/>
          <p:cNvSpPr>
            <a:spLocks noGrp="1" noChangeArrowheads="1"/>
          </p:cNvSpPr>
          <p:nvPr>
            <p:ph idx="10"/>
          </p:nvPr>
        </p:nvSpPr>
        <p:spPr>
          <a:xfrm>
            <a:off x="304800" y="1219200"/>
            <a:ext cx="8229600" cy="4733700"/>
          </a:xfrm>
        </p:spPr>
        <p:txBody>
          <a:bodyPr/>
          <a:lstStyle/>
          <a:p>
            <a:pPr eaLnBrk="1" hangingPunct="1"/>
            <a:r>
              <a:rPr lang="en-US" dirty="0"/>
              <a:t>Consultation, education, networks, facilitation, policy to help hospitals:</a:t>
            </a:r>
          </a:p>
          <a:p>
            <a:pPr lvl="1" eaLnBrk="1" hangingPunct="1"/>
            <a:r>
              <a:rPr lang="en-US" sz="2400" dirty="0"/>
              <a:t>Increase revenues (better data capture, fewer referrals, fewer denials, new services, new markets, more physicians?)</a:t>
            </a:r>
          </a:p>
          <a:p>
            <a:pPr lvl="1" eaLnBrk="1" hangingPunct="1"/>
            <a:r>
              <a:rPr lang="en-US" sz="2400" dirty="0"/>
              <a:t>Control expenses (wage rates, staffing patterns, group purchasing, 340B, equipment management, information technology?)</a:t>
            </a:r>
          </a:p>
          <a:p>
            <a:pPr lvl="1" eaLnBrk="1" hangingPunct="1"/>
            <a:r>
              <a:rPr lang="en-US" sz="2400" dirty="0"/>
              <a:t>Improve negotiation policy with third party payers</a:t>
            </a:r>
          </a:p>
          <a:p>
            <a:pPr lvl="1" eaLnBrk="1" hangingPunct="1"/>
            <a:r>
              <a:rPr lang="en-US" sz="2400" dirty="0"/>
              <a:t>Increase investment returns</a:t>
            </a:r>
          </a:p>
          <a:p>
            <a:pPr lvl="1" eaLnBrk="1" hangingPunct="1"/>
            <a:r>
              <a:rPr lang="en-US" sz="2400" dirty="0"/>
              <a:t>Reduce charity care and bad debt</a:t>
            </a:r>
          </a:p>
        </p:txBody>
      </p:sp>
      <p:sp>
        <p:nvSpPr>
          <p:cNvPr id="194563" name="Slide Number Placeholder 4"/>
          <p:cNvSpPr>
            <a:spLocks noGrp="1"/>
          </p:cNvSpPr>
          <p:nvPr>
            <p:ph type="sldNum" sz="quarter" idx="4294967295"/>
          </p:nvPr>
        </p:nvSpPr>
        <p:spPr>
          <a:xfrm>
            <a:off x="7233062" y="5638800"/>
            <a:ext cx="1905000" cy="457200"/>
          </a:xfrm>
          <a:prstGeom prst="rect">
            <a:avLst/>
          </a:prstGeom>
          <a:noFill/>
        </p:spPr>
        <p:txBody>
          <a:bodyPr/>
          <a:lstStyle/>
          <a:p>
            <a:fld id="{D457B5BB-4971-4F9A-AFC7-39D9E6464D98}" type="slidenum">
              <a:rPr lang="en-US" smtClean="0">
                <a:latin typeface="Times"/>
              </a:rPr>
              <a:pPr/>
              <a:t>82</a:t>
            </a:fld>
            <a:endParaRPr lang="en-US" dirty="0">
              <a:latin typeface="Times"/>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p:cNvSpPr>
            <a:spLocks noGrp="1" noChangeArrowheads="1"/>
          </p:cNvSpPr>
          <p:nvPr>
            <p:ph type="ctrTitle"/>
          </p:nvPr>
        </p:nvSpPr>
        <p:spPr/>
        <p:txBody>
          <a:bodyPr/>
          <a:lstStyle/>
          <a:p>
            <a:pPr eaLnBrk="1" hangingPunct="1"/>
            <a:r>
              <a:rPr lang="en-US" sz="3600"/>
              <a:t>Liquidity Indicators</a:t>
            </a:r>
          </a:p>
        </p:txBody>
      </p:sp>
      <p:sp>
        <p:nvSpPr>
          <p:cNvPr id="196611" name="Slide Number Placeholder 4"/>
          <p:cNvSpPr>
            <a:spLocks noGrp="1"/>
          </p:cNvSpPr>
          <p:nvPr>
            <p:ph type="sldNum" sz="quarter" idx="4294967295"/>
          </p:nvPr>
        </p:nvSpPr>
        <p:spPr>
          <a:xfrm>
            <a:off x="7269678" y="5581217"/>
            <a:ext cx="1905000" cy="457200"/>
          </a:xfrm>
          <a:prstGeom prst="rect">
            <a:avLst/>
          </a:prstGeom>
          <a:noFill/>
        </p:spPr>
        <p:txBody>
          <a:bodyPr/>
          <a:lstStyle/>
          <a:p>
            <a:fld id="{CCA4DC23-1C26-4DAA-AB10-ECA18202DD33}" type="slidenum">
              <a:rPr lang="en-US" smtClean="0">
                <a:latin typeface="Times"/>
              </a:rPr>
              <a:pPr/>
              <a:t>83</a:t>
            </a:fld>
            <a:endParaRPr lang="en-US" dirty="0">
              <a:latin typeface="Times"/>
            </a:endParaRPr>
          </a:p>
        </p:txBody>
      </p:sp>
      <p:graphicFrame>
        <p:nvGraphicFramePr>
          <p:cNvPr id="3" name="Table 3">
            <a:extLst>
              <a:ext uri="{FF2B5EF4-FFF2-40B4-BE49-F238E27FC236}">
                <a16:creationId xmlns:a16="http://schemas.microsoft.com/office/drawing/2014/main" id="{BDEBDEC0-3EDF-F9D9-B706-4ED3A6B265A3}"/>
              </a:ext>
            </a:extLst>
          </p:cNvPr>
          <p:cNvGraphicFramePr>
            <a:graphicFrameLocks noGrp="1"/>
          </p:cNvGraphicFramePr>
          <p:nvPr>
            <p:extLst>
              <p:ext uri="{D42A27DB-BD31-4B8C-83A1-F6EECF244321}">
                <p14:modId xmlns:p14="http://schemas.microsoft.com/office/powerpoint/2010/main" val="2790459102"/>
              </p:ext>
            </p:extLst>
          </p:nvPr>
        </p:nvGraphicFramePr>
        <p:xfrm>
          <a:off x="1128782" y="1112520"/>
          <a:ext cx="6886435" cy="4632960"/>
        </p:xfrm>
        <a:graphic>
          <a:graphicData uri="http://schemas.openxmlformats.org/drawingml/2006/table">
            <a:tbl>
              <a:tblPr firstRow="1" bandRow="1">
                <a:tableStyleId>{5C22544A-7EE6-4342-B048-85BDC9FD1C3A}</a:tableStyleId>
              </a:tblPr>
              <a:tblGrid>
                <a:gridCol w="1377286">
                  <a:extLst>
                    <a:ext uri="{9D8B030D-6E8A-4147-A177-3AD203B41FA5}">
                      <a16:colId xmlns:a16="http://schemas.microsoft.com/office/drawing/2014/main" val="617846295"/>
                    </a:ext>
                  </a:extLst>
                </a:gridCol>
                <a:gridCol w="2445522">
                  <a:extLst>
                    <a:ext uri="{9D8B030D-6E8A-4147-A177-3AD203B41FA5}">
                      <a16:colId xmlns:a16="http://schemas.microsoft.com/office/drawing/2014/main" val="2506131810"/>
                    </a:ext>
                  </a:extLst>
                </a:gridCol>
                <a:gridCol w="1032965">
                  <a:extLst>
                    <a:ext uri="{9D8B030D-6E8A-4147-A177-3AD203B41FA5}">
                      <a16:colId xmlns:a16="http://schemas.microsoft.com/office/drawing/2014/main" val="1279378358"/>
                    </a:ext>
                  </a:extLst>
                </a:gridCol>
                <a:gridCol w="1032965">
                  <a:extLst>
                    <a:ext uri="{9D8B030D-6E8A-4147-A177-3AD203B41FA5}">
                      <a16:colId xmlns:a16="http://schemas.microsoft.com/office/drawing/2014/main" val="31596505"/>
                    </a:ext>
                  </a:extLst>
                </a:gridCol>
                <a:gridCol w="997697">
                  <a:extLst>
                    <a:ext uri="{9D8B030D-6E8A-4147-A177-3AD203B41FA5}">
                      <a16:colId xmlns:a16="http://schemas.microsoft.com/office/drawing/2014/main" val="71153362"/>
                    </a:ext>
                  </a:extLst>
                </a:gridCol>
              </a:tblGrid>
              <a:tr h="272245">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620960"/>
                  </a:ext>
                </a:extLst>
              </a:tr>
              <a:tr h="236723">
                <a:tc rowSpan="4">
                  <a:txBody>
                    <a:bodyPr/>
                    <a:lstStyle/>
                    <a:p>
                      <a:r>
                        <a:rPr lang="en-US" sz="1300" dirty="0">
                          <a:solidFill>
                            <a:srgbClr val="000000"/>
                          </a:solidFill>
                          <a:latin typeface="Times New Roman" panose="02020603050405020304" pitchFamily="18" charset="0"/>
                          <a:cs typeface="Times New Roman" panose="02020603050405020304" pitchFamily="18" charset="0"/>
                        </a:rPr>
                        <a:t>Current ratio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62049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266078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631336"/>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374889"/>
                  </a:ext>
                </a:extLst>
              </a:tr>
              <a:tr h="272245">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946361"/>
                  </a:ext>
                </a:extLst>
              </a:tr>
              <a:tr h="272245">
                <a:tc rowSpan="5">
                  <a:txBody>
                    <a:bodyPr/>
                    <a:lstStyle/>
                    <a:p>
                      <a:r>
                        <a:rPr lang="en-US" sz="1300" dirty="0">
                          <a:solidFill>
                            <a:srgbClr val="000000"/>
                          </a:solidFill>
                          <a:latin typeface="Times New Roman" panose="02020603050405020304" pitchFamily="18" charset="0"/>
                          <a:cs typeface="Times New Roman" panose="02020603050405020304" pitchFamily="18" charset="0"/>
                        </a:rPr>
                        <a:t>Days cash on hand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121600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Benchmark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5876158"/>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5884"/>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447835"/>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302447"/>
                  </a:ext>
                </a:extLst>
              </a:tr>
              <a:tr h="272245">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5739967"/>
                  </a:ext>
                </a:extLst>
              </a:tr>
              <a:tr h="272245">
                <a:tc rowSpan="4">
                  <a:txBody>
                    <a:bodyPr/>
                    <a:lstStyle/>
                    <a:p>
                      <a:r>
                        <a:rPr lang="en-US" sz="1300" dirty="0">
                          <a:solidFill>
                            <a:srgbClr val="000000"/>
                          </a:solidFill>
                          <a:latin typeface="Times New Roman" panose="02020603050405020304" pitchFamily="18" charset="0"/>
                          <a:cs typeface="Times New Roman" panose="02020603050405020304" pitchFamily="18" charset="0"/>
                        </a:rPr>
                        <a:t>Days in net accounts receivable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3107911"/>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5979523"/>
                  </a:ext>
                </a:extLst>
              </a:tr>
              <a:tr h="27224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727825"/>
                  </a:ext>
                </a:extLst>
              </a:tr>
              <a:tr h="27224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4000921"/>
                  </a:ext>
                </a:extLst>
              </a:tr>
            </a:tbl>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p:cNvSpPr>
            <a:spLocks noGrp="1" noChangeArrowheads="1"/>
          </p:cNvSpPr>
          <p:nvPr>
            <p:ph type="ctrTitle"/>
          </p:nvPr>
        </p:nvSpPr>
        <p:spPr/>
        <p:txBody>
          <a:bodyPr/>
          <a:lstStyle/>
          <a:p>
            <a:pPr eaLnBrk="1" hangingPunct="1"/>
            <a:r>
              <a:rPr lang="en-US" sz="3600" dirty="0"/>
              <a:t>Liquidity – Indicator Findings</a:t>
            </a:r>
          </a:p>
        </p:txBody>
      </p:sp>
      <p:sp>
        <p:nvSpPr>
          <p:cNvPr id="198658" name="Rectangle 3"/>
          <p:cNvSpPr>
            <a:spLocks noGrp="1" noChangeArrowheads="1"/>
          </p:cNvSpPr>
          <p:nvPr>
            <p:ph idx="10"/>
          </p:nvPr>
        </p:nvSpPr>
        <p:spPr/>
        <p:txBody>
          <a:bodyPr/>
          <a:lstStyle/>
          <a:p>
            <a:pPr eaLnBrk="1" hangingPunct="1">
              <a:lnSpc>
                <a:spcPct val="90000"/>
              </a:lnSpc>
            </a:pPr>
            <a:r>
              <a:rPr lang="en-US"/>
              <a:t>Conflicting results. </a:t>
            </a:r>
          </a:p>
          <a:p>
            <a:pPr eaLnBrk="1" hangingPunct="1">
              <a:lnSpc>
                <a:spcPct val="90000"/>
              </a:lnSpc>
            </a:pPr>
            <a:r>
              <a:rPr lang="en-US"/>
              <a:t>Current ratio declined over the past three years, but still better than industry. Days cash on hand declined but worse than industry</a:t>
            </a:r>
          </a:p>
          <a:p>
            <a:pPr eaLnBrk="1" hangingPunct="1">
              <a:lnSpc>
                <a:spcPct val="90000"/>
              </a:lnSpc>
            </a:pPr>
            <a:r>
              <a:rPr lang="en-US"/>
              <a:t>Days revenue in accounts receivable increasing and worse than industry. If credit policy has not changed, third party payers are taking longer to pay</a:t>
            </a:r>
          </a:p>
        </p:txBody>
      </p:sp>
      <p:sp>
        <p:nvSpPr>
          <p:cNvPr id="198659" name="Slide Number Placeholder 4"/>
          <p:cNvSpPr>
            <a:spLocks noGrp="1"/>
          </p:cNvSpPr>
          <p:nvPr>
            <p:ph type="sldNum" sz="quarter" idx="4294967295"/>
          </p:nvPr>
        </p:nvSpPr>
        <p:spPr>
          <a:xfrm>
            <a:off x="7239000" y="5638800"/>
            <a:ext cx="1905000" cy="457200"/>
          </a:xfrm>
          <a:prstGeom prst="rect">
            <a:avLst/>
          </a:prstGeom>
          <a:noFill/>
        </p:spPr>
        <p:txBody>
          <a:bodyPr/>
          <a:lstStyle/>
          <a:p>
            <a:fld id="{A73B99AC-4906-4245-A0EE-F62DC8D6E253}" type="slidenum">
              <a:rPr lang="en-US" smtClean="0">
                <a:latin typeface="Times"/>
              </a:rPr>
              <a:pPr/>
              <a:t>84</a:t>
            </a:fld>
            <a:endParaRPr lang="en-US" dirty="0">
              <a:latin typeface="Times"/>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2"/>
          <p:cNvSpPr>
            <a:spLocks noGrp="1" noChangeArrowheads="1"/>
          </p:cNvSpPr>
          <p:nvPr>
            <p:ph type="ctrTitle"/>
          </p:nvPr>
        </p:nvSpPr>
        <p:spPr/>
        <p:txBody>
          <a:bodyPr/>
          <a:lstStyle/>
          <a:p>
            <a:pPr eaLnBrk="1" hangingPunct="1"/>
            <a:r>
              <a:rPr lang="en-US" sz="3600"/>
              <a:t>Liquidity –</a:t>
            </a:r>
            <a:br>
              <a:rPr lang="en-US" sz="3600"/>
            </a:br>
            <a:r>
              <a:rPr lang="en-US" sz="3600"/>
              <a:t>Potential Explanations</a:t>
            </a:r>
          </a:p>
        </p:txBody>
      </p:sp>
      <p:sp>
        <p:nvSpPr>
          <p:cNvPr id="200706" name="Rectangle 3"/>
          <p:cNvSpPr>
            <a:spLocks noGrp="1" noChangeArrowheads="1"/>
          </p:cNvSpPr>
          <p:nvPr>
            <p:ph idx="10"/>
          </p:nvPr>
        </p:nvSpPr>
        <p:spPr/>
        <p:txBody>
          <a:bodyPr/>
          <a:lstStyle/>
          <a:p>
            <a:pPr eaLnBrk="1" hangingPunct="1">
              <a:lnSpc>
                <a:spcPct val="80000"/>
              </a:lnSpc>
            </a:pPr>
            <a:r>
              <a:rPr lang="en-US" sz="2600"/>
              <a:t>Current ratio and days cash on hand</a:t>
            </a:r>
          </a:p>
          <a:p>
            <a:pPr lvl="1" eaLnBrk="1" hangingPunct="1">
              <a:lnSpc>
                <a:spcPct val="80000"/>
              </a:lnSpc>
            </a:pPr>
            <a:r>
              <a:rPr lang="en-US" sz="2200"/>
              <a:t>assets are relatively lower (greater draw on cash or smaller inventory?)</a:t>
            </a:r>
          </a:p>
          <a:p>
            <a:pPr lvl="1" eaLnBrk="1" hangingPunct="1">
              <a:lnSpc>
                <a:spcPct val="80000"/>
              </a:lnSpc>
            </a:pPr>
            <a:r>
              <a:rPr lang="en-US" sz="2200"/>
              <a:t>Current liabilities are relatively higher (longer payment periods or new debt?)</a:t>
            </a:r>
          </a:p>
          <a:p>
            <a:pPr lvl="1" eaLnBrk="1" hangingPunct="1">
              <a:lnSpc>
                <a:spcPct val="80000"/>
              </a:lnSpc>
            </a:pPr>
            <a:r>
              <a:rPr lang="en-US" sz="2200"/>
              <a:t>Operating costs are relatively higher (inefficiency or new debt?)</a:t>
            </a:r>
          </a:p>
          <a:p>
            <a:pPr eaLnBrk="1" hangingPunct="1">
              <a:lnSpc>
                <a:spcPct val="80000"/>
              </a:lnSpc>
            </a:pPr>
            <a:r>
              <a:rPr lang="en-US" sz="2600"/>
              <a:t>Days revenue in accounts receivable</a:t>
            </a:r>
          </a:p>
          <a:p>
            <a:pPr lvl="1" eaLnBrk="1" hangingPunct="1">
              <a:lnSpc>
                <a:spcPct val="80000"/>
              </a:lnSpc>
            </a:pPr>
            <a:r>
              <a:rPr lang="en-US" sz="2200"/>
              <a:t>Change in payer mix, increasing length of stay, clerical staffing problems, a nursing strike, change in Medicaid policies, higher denial rate, etc.</a:t>
            </a:r>
          </a:p>
          <a:p>
            <a:pPr eaLnBrk="1" hangingPunct="1">
              <a:lnSpc>
                <a:spcPct val="80000"/>
              </a:lnSpc>
            </a:pPr>
            <a:r>
              <a:rPr lang="en-US" sz="2600"/>
              <a:t>Revenue, cost, and utilization indicators may provide additional insights</a:t>
            </a:r>
          </a:p>
          <a:p>
            <a:pPr eaLnBrk="1" hangingPunct="1">
              <a:lnSpc>
                <a:spcPct val="80000"/>
              </a:lnSpc>
            </a:pPr>
            <a:endParaRPr lang="en-US" sz="2600"/>
          </a:p>
          <a:p>
            <a:pPr eaLnBrk="1" hangingPunct="1">
              <a:lnSpc>
                <a:spcPct val="80000"/>
              </a:lnSpc>
            </a:pPr>
            <a:endParaRPr lang="en-US"/>
          </a:p>
        </p:txBody>
      </p:sp>
      <p:sp>
        <p:nvSpPr>
          <p:cNvPr id="200707" name="Slide Number Placeholder 4"/>
          <p:cNvSpPr>
            <a:spLocks noGrp="1"/>
          </p:cNvSpPr>
          <p:nvPr>
            <p:ph type="sldNum" sz="quarter" idx="4294967295"/>
          </p:nvPr>
        </p:nvSpPr>
        <p:spPr>
          <a:xfrm>
            <a:off x="7239000" y="5638800"/>
            <a:ext cx="1905000" cy="457200"/>
          </a:xfrm>
          <a:prstGeom prst="rect">
            <a:avLst/>
          </a:prstGeom>
          <a:noFill/>
        </p:spPr>
        <p:txBody>
          <a:bodyPr/>
          <a:lstStyle/>
          <a:p>
            <a:fld id="{56052299-58AB-435F-A6C6-40BEEA42F08A}" type="slidenum">
              <a:rPr lang="en-US" smtClean="0">
                <a:latin typeface="Times"/>
              </a:rPr>
              <a:pPr/>
              <a:t>85</a:t>
            </a:fld>
            <a:endParaRPr lang="en-US" dirty="0">
              <a:latin typeface="Times"/>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2"/>
          <p:cNvSpPr>
            <a:spLocks noGrp="1" noChangeArrowheads="1"/>
          </p:cNvSpPr>
          <p:nvPr>
            <p:ph type="ctrTitle"/>
          </p:nvPr>
        </p:nvSpPr>
        <p:spPr/>
        <p:txBody>
          <a:bodyPr/>
          <a:lstStyle/>
          <a:p>
            <a:pPr eaLnBrk="1" hangingPunct="1"/>
            <a:r>
              <a:rPr lang="en-US" sz="3600" dirty="0"/>
              <a:t>Liquidity – SFC Actions</a:t>
            </a:r>
          </a:p>
        </p:txBody>
      </p:sp>
      <p:sp>
        <p:nvSpPr>
          <p:cNvPr id="202754" name="Rectangle 3"/>
          <p:cNvSpPr>
            <a:spLocks noGrp="1" noChangeArrowheads="1"/>
          </p:cNvSpPr>
          <p:nvPr>
            <p:ph idx="10"/>
          </p:nvPr>
        </p:nvSpPr>
        <p:spPr/>
        <p:txBody>
          <a:bodyPr/>
          <a:lstStyle/>
          <a:p>
            <a:pPr eaLnBrk="1" hangingPunct="1"/>
            <a:r>
              <a:rPr lang="en-US" dirty="0"/>
              <a:t>Consultation, education, networks, facilitation, policy to help hospitals:</a:t>
            </a:r>
          </a:p>
          <a:p>
            <a:pPr lvl="1" eaLnBrk="1" hangingPunct="1"/>
            <a:r>
              <a:rPr lang="en-US" dirty="0"/>
              <a:t>Identify reasons for the decline in cash and improve cash management strategies</a:t>
            </a:r>
          </a:p>
          <a:p>
            <a:pPr lvl="1" eaLnBrk="1" hangingPunct="1"/>
            <a:r>
              <a:rPr lang="en-US" dirty="0"/>
              <a:t>Improve payables management to maintain good relations with suppliers</a:t>
            </a:r>
          </a:p>
          <a:p>
            <a:pPr lvl="1" eaLnBrk="1" hangingPunct="1"/>
            <a:r>
              <a:rPr lang="en-US" dirty="0"/>
              <a:t>Implement changes to the revenue cycle for faster collection, lower collection expenses and fewer denials</a:t>
            </a:r>
          </a:p>
        </p:txBody>
      </p:sp>
      <p:sp>
        <p:nvSpPr>
          <p:cNvPr id="202755" name="Slide Number Placeholder 4"/>
          <p:cNvSpPr>
            <a:spLocks noGrp="1"/>
          </p:cNvSpPr>
          <p:nvPr>
            <p:ph type="sldNum" sz="quarter" idx="4294967295"/>
          </p:nvPr>
        </p:nvSpPr>
        <p:spPr>
          <a:xfrm>
            <a:off x="7246917" y="5638800"/>
            <a:ext cx="1905000" cy="457200"/>
          </a:xfrm>
          <a:prstGeom prst="rect">
            <a:avLst/>
          </a:prstGeom>
          <a:noFill/>
        </p:spPr>
        <p:txBody>
          <a:bodyPr/>
          <a:lstStyle/>
          <a:p>
            <a:fld id="{D5FE4E45-6005-4F7E-84BC-3F28B82CBC17}" type="slidenum">
              <a:rPr lang="en-US" smtClean="0">
                <a:latin typeface="Times"/>
              </a:rPr>
              <a:pPr/>
              <a:t>86</a:t>
            </a:fld>
            <a:endParaRPr lang="en-US" dirty="0">
              <a:latin typeface="Times"/>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2"/>
          <p:cNvSpPr>
            <a:spLocks noGrp="1" noChangeArrowheads="1"/>
          </p:cNvSpPr>
          <p:nvPr>
            <p:ph type="ctrTitle"/>
          </p:nvPr>
        </p:nvSpPr>
        <p:spPr/>
        <p:txBody>
          <a:bodyPr/>
          <a:lstStyle/>
          <a:p>
            <a:pPr eaLnBrk="1" hangingPunct="1"/>
            <a:r>
              <a:rPr lang="en-US" sz="3200" dirty="0"/>
              <a:t>Capital Structure Analysis – Indicator Findings</a:t>
            </a:r>
          </a:p>
        </p:txBody>
      </p:sp>
      <p:sp>
        <p:nvSpPr>
          <p:cNvPr id="204803" name="Slide Number Placeholder 4"/>
          <p:cNvSpPr>
            <a:spLocks noGrp="1"/>
          </p:cNvSpPr>
          <p:nvPr>
            <p:ph type="sldNum" sz="quarter" idx="4294967295"/>
          </p:nvPr>
        </p:nvSpPr>
        <p:spPr>
          <a:xfrm>
            <a:off x="7264710" y="5618431"/>
            <a:ext cx="1905000" cy="457200"/>
          </a:xfrm>
          <a:prstGeom prst="rect">
            <a:avLst/>
          </a:prstGeom>
          <a:noFill/>
        </p:spPr>
        <p:txBody>
          <a:bodyPr/>
          <a:lstStyle/>
          <a:p>
            <a:pPr algn="ctr"/>
            <a:r>
              <a:rPr lang="en-US" dirty="0">
                <a:latin typeface="Times"/>
              </a:rPr>
              <a:t>  </a:t>
            </a:r>
            <a:fld id="{F135DD7D-1881-4F32-BDD9-2F8C3965CF1A}" type="slidenum">
              <a:rPr lang="en-US" smtClean="0">
                <a:latin typeface="Times"/>
              </a:rPr>
              <a:pPr algn="ctr"/>
              <a:t>87</a:t>
            </a:fld>
            <a:endParaRPr lang="en-US" dirty="0">
              <a:latin typeface="Times"/>
            </a:endParaRPr>
          </a:p>
        </p:txBody>
      </p:sp>
      <p:graphicFrame>
        <p:nvGraphicFramePr>
          <p:cNvPr id="3" name="Table 3">
            <a:extLst>
              <a:ext uri="{FF2B5EF4-FFF2-40B4-BE49-F238E27FC236}">
                <a16:creationId xmlns:a16="http://schemas.microsoft.com/office/drawing/2014/main" id="{0D5783CB-285D-1765-B8E7-CCF160616621}"/>
              </a:ext>
            </a:extLst>
          </p:cNvPr>
          <p:cNvGraphicFramePr>
            <a:graphicFrameLocks noGrp="1"/>
          </p:cNvGraphicFramePr>
          <p:nvPr>
            <p:extLst>
              <p:ext uri="{D42A27DB-BD31-4B8C-83A1-F6EECF244321}">
                <p14:modId xmlns:p14="http://schemas.microsoft.com/office/powerpoint/2010/main" val="721018143"/>
              </p:ext>
            </p:extLst>
          </p:nvPr>
        </p:nvGraphicFramePr>
        <p:xfrm>
          <a:off x="1128782" y="1244830"/>
          <a:ext cx="6886435" cy="4922520"/>
        </p:xfrm>
        <a:graphic>
          <a:graphicData uri="http://schemas.openxmlformats.org/drawingml/2006/table">
            <a:tbl>
              <a:tblPr firstRow="1" bandRow="1">
                <a:tableStyleId>{5C22544A-7EE6-4342-B048-85BDC9FD1C3A}</a:tableStyleId>
              </a:tblPr>
              <a:tblGrid>
                <a:gridCol w="1377286">
                  <a:extLst>
                    <a:ext uri="{9D8B030D-6E8A-4147-A177-3AD203B41FA5}">
                      <a16:colId xmlns:a16="http://schemas.microsoft.com/office/drawing/2014/main" val="617846295"/>
                    </a:ext>
                  </a:extLst>
                </a:gridCol>
                <a:gridCol w="2445522">
                  <a:extLst>
                    <a:ext uri="{9D8B030D-6E8A-4147-A177-3AD203B41FA5}">
                      <a16:colId xmlns:a16="http://schemas.microsoft.com/office/drawing/2014/main" val="2506131810"/>
                    </a:ext>
                  </a:extLst>
                </a:gridCol>
                <a:gridCol w="1032965">
                  <a:extLst>
                    <a:ext uri="{9D8B030D-6E8A-4147-A177-3AD203B41FA5}">
                      <a16:colId xmlns:a16="http://schemas.microsoft.com/office/drawing/2014/main" val="1279378358"/>
                    </a:ext>
                  </a:extLst>
                </a:gridCol>
                <a:gridCol w="1032965">
                  <a:extLst>
                    <a:ext uri="{9D8B030D-6E8A-4147-A177-3AD203B41FA5}">
                      <a16:colId xmlns:a16="http://schemas.microsoft.com/office/drawing/2014/main" val="31596505"/>
                    </a:ext>
                  </a:extLst>
                </a:gridCol>
                <a:gridCol w="997697">
                  <a:extLst>
                    <a:ext uri="{9D8B030D-6E8A-4147-A177-3AD203B41FA5}">
                      <a16:colId xmlns:a16="http://schemas.microsoft.com/office/drawing/2014/main" val="71153362"/>
                    </a:ext>
                  </a:extLst>
                </a:gridCol>
              </a:tblGrid>
              <a:tr h="272245">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620960"/>
                  </a:ext>
                </a:extLst>
              </a:tr>
              <a:tr h="236723">
                <a:tc rowSpan="4">
                  <a:txBody>
                    <a:bodyPr/>
                    <a:lstStyle/>
                    <a:p>
                      <a:r>
                        <a:rPr lang="en-US" sz="1300" dirty="0">
                          <a:solidFill>
                            <a:srgbClr val="000000"/>
                          </a:solidFill>
                          <a:latin typeface="Times New Roman" panose="02020603050405020304" pitchFamily="18" charset="0"/>
                          <a:cs typeface="Times New Roman" panose="02020603050405020304" pitchFamily="18" charset="0"/>
                        </a:rPr>
                        <a:t>Equity financing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62049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266078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631336"/>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374889"/>
                  </a:ext>
                </a:extLst>
              </a:tr>
              <a:tr h="272245">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946361"/>
                  </a:ext>
                </a:extLst>
              </a:tr>
              <a:tr h="272245">
                <a:tc rowSpan="5">
                  <a:txBody>
                    <a:bodyPr/>
                    <a:lstStyle/>
                    <a:p>
                      <a:r>
                        <a:rPr lang="en-US" sz="1300" dirty="0">
                          <a:solidFill>
                            <a:srgbClr val="000000"/>
                          </a:solidFill>
                          <a:latin typeface="Times New Roman" panose="02020603050405020304" pitchFamily="18" charset="0"/>
                          <a:cs typeface="Times New Roman" panose="02020603050405020304" pitchFamily="18" charset="0"/>
                        </a:rPr>
                        <a:t>Debt service coverage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1216000"/>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Benchmark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5876158"/>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65884"/>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447835"/>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302447"/>
                  </a:ext>
                </a:extLst>
              </a:tr>
              <a:tr h="272245">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5739967"/>
                  </a:ext>
                </a:extLst>
              </a:tr>
              <a:tr h="272245">
                <a:tc rowSpan="5">
                  <a:txBody>
                    <a:bodyPr/>
                    <a:lstStyle/>
                    <a:p>
                      <a:r>
                        <a:rPr lang="en-US" sz="1300" dirty="0">
                          <a:solidFill>
                            <a:srgbClr val="000000"/>
                          </a:solidFill>
                          <a:latin typeface="Times New Roman" panose="02020603050405020304" pitchFamily="18" charset="0"/>
                          <a:cs typeface="Times New Roman" panose="02020603050405020304" pitchFamily="18" charset="0"/>
                        </a:rPr>
                        <a:t>Long-term debt to capitalization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i="1" dirty="0">
                          <a:solidFill>
                            <a:srgbClr val="000000"/>
                          </a:solidFill>
                          <a:latin typeface="Times New Roman" panose="02020603050405020304" pitchFamily="18" charset="0"/>
                          <a:cs typeface="Times New Roman" panose="02020603050405020304" pitchFamily="18" charset="0"/>
                        </a:rPr>
                        <a:t>Their Hospital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3107911"/>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Benchmark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7181315"/>
                  </a:ext>
                </a:extLst>
              </a:tr>
              <a:tr h="272245">
                <a:tc vMerge="1">
                  <a:txBody>
                    <a:bodyPr/>
                    <a:lstStyle/>
                    <a:p>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Peer Group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5979523"/>
                  </a:ext>
                </a:extLst>
              </a:tr>
              <a:tr h="27224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State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6727825"/>
                  </a:ext>
                </a:extLst>
              </a:tr>
              <a:tr h="27224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U.S. Median CAH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a:solidFill>
                            <a:srgbClr val="000000"/>
                          </a:solidFill>
                          <a:latin typeface="Times New Roman" panose="02020603050405020304" pitchFamily="18" charset="0"/>
                          <a:cs typeface="Times New Roman" panose="02020603050405020304" pitchFamily="18"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4000921"/>
                  </a:ext>
                </a:extLst>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0654" y="170996"/>
            <a:ext cx="7682346" cy="992785"/>
          </a:xfrm>
        </p:spPr>
        <p:txBody>
          <a:bodyPr/>
          <a:lstStyle/>
          <a:p>
            <a:r>
              <a:rPr lang="en-US" dirty="0"/>
              <a:t>Capital Structure –</a:t>
            </a:r>
            <a:br>
              <a:rPr lang="en-US" dirty="0"/>
            </a:br>
            <a:r>
              <a:rPr lang="en-US" dirty="0"/>
              <a:t>Indicator Findings</a:t>
            </a:r>
            <a:br>
              <a:rPr lang="en-US" dirty="0"/>
            </a:br>
            <a:endParaRPr lang="en-US" dirty="0"/>
          </a:p>
        </p:txBody>
      </p:sp>
      <p:sp>
        <p:nvSpPr>
          <p:cNvPr id="206849" name="Rectangle 3"/>
          <p:cNvSpPr>
            <a:spLocks noGrp="1" noChangeArrowheads="1"/>
          </p:cNvSpPr>
          <p:nvPr>
            <p:ph idx="10"/>
          </p:nvPr>
        </p:nvSpPr>
        <p:spPr>
          <a:xfrm>
            <a:off x="304800" y="1676400"/>
            <a:ext cx="8229600" cy="3942607"/>
          </a:xfrm>
        </p:spPr>
        <p:txBody>
          <a:bodyPr/>
          <a:lstStyle/>
          <a:p>
            <a:pPr eaLnBrk="1" hangingPunct="1"/>
            <a:r>
              <a:rPr lang="en-US" dirty="0"/>
              <a:t>Conflicting results. </a:t>
            </a:r>
          </a:p>
          <a:p>
            <a:pPr eaLnBrk="1" hangingPunct="1"/>
            <a:r>
              <a:rPr lang="en-US" dirty="0"/>
              <a:t>Equity financing increased over the past three years and better than industry.</a:t>
            </a:r>
          </a:p>
          <a:p>
            <a:pPr eaLnBrk="1" hangingPunct="1"/>
            <a:r>
              <a:rPr lang="en-US" dirty="0"/>
              <a:t>Long-term debt to capitalization declined and better than industry.</a:t>
            </a:r>
          </a:p>
          <a:p>
            <a:pPr eaLnBrk="1" hangingPunct="1"/>
            <a:r>
              <a:rPr lang="en-US" dirty="0"/>
              <a:t>Debt service coverage declined and worse than industry</a:t>
            </a:r>
          </a:p>
        </p:txBody>
      </p:sp>
      <p:sp>
        <p:nvSpPr>
          <p:cNvPr id="206851" name="Slide Number Placeholder 4"/>
          <p:cNvSpPr>
            <a:spLocks noGrp="1"/>
          </p:cNvSpPr>
          <p:nvPr>
            <p:ph type="sldNum" sz="quarter" idx="4294967295"/>
          </p:nvPr>
        </p:nvSpPr>
        <p:spPr>
          <a:xfrm>
            <a:off x="7216239" y="5638800"/>
            <a:ext cx="1905000" cy="457200"/>
          </a:xfrm>
          <a:prstGeom prst="rect">
            <a:avLst/>
          </a:prstGeom>
          <a:noFill/>
        </p:spPr>
        <p:txBody>
          <a:bodyPr/>
          <a:lstStyle/>
          <a:p>
            <a:fld id="{DB640DBC-5555-4139-97EF-E8E75D432D18}" type="slidenum">
              <a:rPr lang="en-US" smtClean="0">
                <a:latin typeface="Times"/>
              </a:rPr>
              <a:pPr/>
              <a:t>88</a:t>
            </a:fld>
            <a:endParaRPr lang="en-US" dirty="0">
              <a:latin typeface="Times"/>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0654" y="170996"/>
            <a:ext cx="7555675" cy="1276804"/>
          </a:xfrm>
        </p:spPr>
        <p:txBody>
          <a:bodyPr/>
          <a:lstStyle/>
          <a:p>
            <a:r>
              <a:rPr lang="en-US" dirty="0"/>
              <a:t>Capital Structure –</a:t>
            </a:r>
            <a:br>
              <a:rPr lang="en-US" dirty="0"/>
            </a:br>
            <a:r>
              <a:rPr lang="en-US" dirty="0"/>
              <a:t>Potential Explanations</a:t>
            </a:r>
            <a:br>
              <a:rPr lang="en-US" dirty="0"/>
            </a:br>
            <a:endParaRPr lang="en-US" dirty="0"/>
          </a:p>
        </p:txBody>
      </p:sp>
      <p:sp>
        <p:nvSpPr>
          <p:cNvPr id="208897" name="Rectangle 3"/>
          <p:cNvSpPr>
            <a:spLocks noGrp="1" noChangeArrowheads="1"/>
          </p:cNvSpPr>
          <p:nvPr>
            <p:ph idx="10"/>
          </p:nvPr>
        </p:nvSpPr>
        <p:spPr>
          <a:xfrm>
            <a:off x="304800" y="1828800"/>
            <a:ext cx="8229600" cy="3714007"/>
          </a:xfrm>
        </p:spPr>
        <p:txBody>
          <a:bodyPr/>
          <a:lstStyle/>
          <a:p>
            <a:pPr eaLnBrk="1" hangingPunct="1"/>
            <a:r>
              <a:rPr lang="en-US" dirty="0"/>
              <a:t>Hospital may have retired debt in year 3</a:t>
            </a:r>
          </a:p>
          <a:p>
            <a:pPr eaLnBrk="1" hangingPunct="1"/>
            <a:r>
              <a:rPr lang="en-US" dirty="0"/>
              <a:t>Large principal repayments temporarily reduce debt service coverage</a:t>
            </a:r>
          </a:p>
          <a:p>
            <a:pPr eaLnBrk="1" hangingPunct="1"/>
            <a:r>
              <a:rPr lang="en-US" dirty="0"/>
              <a:t>Revenue, cost, and utilization indicators may provide additional insights</a:t>
            </a:r>
          </a:p>
          <a:p>
            <a:pPr eaLnBrk="1" hangingPunct="1">
              <a:buFontTx/>
              <a:buNone/>
            </a:pPr>
            <a:endParaRPr lang="en-US" dirty="0"/>
          </a:p>
        </p:txBody>
      </p:sp>
      <p:sp>
        <p:nvSpPr>
          <p:cNvPr id="208899" name="Slide Number Placeholder 4"/>
          <p:cNvSpPr>
            <a:spLocks noGrp="1"/>
          </p:cNvSpPr>
          <p:nvPr>
            <p:ph type="sldNum" sz="quarter" idx="4294967295"/>
          </p:nvPr>
        </p:nvSpPr>
        <p:spPr>
          <a:xfrm>
            <a:off x="7239000" y="5638800"/>
            <a:ext cx="1905000" cy="457200"/>
          </a:xfrm>
          <a:prstGeom prst="rect">
            <a:avLst/>
          </a:prstGeom>
          <a:noFill/>
        </p:spPr>
        <p:txBody>
          <a:bodyPr/>
          <a:lstStyle/>
          <a:p>
            <a:fld id="{439BA7C8-4B99-4ACE-B78A-4EEB00962B4F}" type="slidenum">
              <a:rPr lang="en-US" smtClean="0">
                <a:latin typeface="Times"/>
              </a:rPr>
              <a:pPr/>
              <a:t>89</a:t>
            </a:fld>
            <a:endParaRPr lang="en-US" dirty="0">
              <a:latin typeface="Time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ctrTitle"/>
          </p:nvPr>
        </p:nvSpPr>
        <p:spPr/>
        <p:txBody>
          <a:bodyPr/>
          <a:lstStyle/>
          <a:p>
            <a:r>
              <a:rPr lang="en-US" sz="3600"/>
              <a:t>Criteria to be a CAH</a:t>
            </a:r>
          </a:p>
        </p:txBody>
      </p:sp>
      <p:sp>
        <p:nvSpPr>
          <p:cNvPr id="34818" name="Rectangle 3"/>
          <p:cNvSpPr>
            <a:spLocks noGrp="1" noChangeArrowheads="1"/>
          </p:cNvSpPr>
          <p:nvPr>
            <p:ph idx="10"/>
          </p:nvPr>
        </p:nvSpPr>
        <p:spPr/>
        <p:txBody>
          <a:bodyPr/>
          <a:lstStyle/>
          <a:p>
            <a:r>
              <a:rPr lang="en-US" sz="3000" dirty="0"/>
              <a:t>Provide no more than 25 inpatient acute care beds that can be used for either inpatient or swing bed services. A swing bed can be used to provide either acute or skilled nursing facility care. A CAH may also operate a distinct part rehabilitation or psychiatric unit, each with up to 10 beds; </a:t>
            </a:r>
          </a:p>
          <a:p>
            <a:r>
              <a:rPr lang="en-US" sz="3000" dirty="0"/>
              <a:t>Have an average annual length of stay of 96 hours or less;  </a:t>
            </a:r>
          </a:p>
        </p:txBody>
      </p:sp>
      <p:sp>
        <p:nvSpPr>
          <p:cNvPr id="34819" name="Slide Number Placeholder 3"/>
          <p:cNvSpPr>
            <a:spLocks noGrp="1"/>
          </p:cNvSpPr>
          <p:nvPr>
            <p:ph type="sldNum" sz="quarter" idx="4294967295"/>
          </p:nvPr>
        </p:nvSpPr>
        <p:spPr>
          <a:xfrm>
            <a:off x="7239000" y="5562600"/>
            <a:ext cx="1905000" cy="457200"/>
          </a:xfrm>
          <a:prstGeom prst="rect">
            <a:avLst/>
          </a:prstGeom>
          <a:noFill/>
        </p:spPr>
        <p:txBody>
          <a:bodyPr/>
          <a:lstStyle/>
          <a:p>
            <a:fld id="{0FC27220-0703-4452-88A0-9AB601AF48A5}" type="slidenum">
              <a:rPr lang="en-US" smtClean="0">
                <a:latin typeface="Times"/>
              </a:rPr>
              <a:pPr/>
              <a:t>9</a:t>
            </a:fld>
            <a:endParaRPr lang="en-US" dirty="0">
              <a:latin typeface="Times"/>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2"/>
          <p:cNvSpPr>
            <a:spLocks noGrp="1" noChangeArrowheads="1"/>
          </p:cNvSpPr>
          <p:nvPr>
            <p:ph type="ctrTitle"/>
          </p:nvPr>
        </p:nvSpPr>
        <p:spPr/>
        <p:txBody>
          <a:bodyPr/>
          <a:lstStyle/>
          <a:p>
            <a:pPr eaLnBrk="1" hangingPunct="1"/>
            <a:r>
              <a:rPr lang="en-US" sz="3600" dirty="0"/>
              <a:t>Capital Structure – SFC Actions</a:t>
            </a:r>
          </a:p>
        </p:txBody>
      </p:sp>
      <p:sp>
        <p:nvSpPr>
          <p:cNvPr id="210946" name="Rectangle 3"/>
          <p:cNvSpPr>
            <a:spLocks noGrp="1" noChangeArrowheads="1"/>
          </p:cNvSpPr>
          <p:nvPr>
            <p:ph idx="10"/>
          </p:nvPr>
        </p:nvSpPr>
        <p:spPr/>
        <p:txBody>
          <a:bodyPr/>
          <a:lstStyle/>
          <a:p>
            <a:pPr eaLnBrk="1" hangingPunct="1"/>
            <a:r>
              <a:rPr lang="en-US" dirty="0"/>
              <a:t>Consultation, education, networks, facilitation, policy to help hospitals:</a:t>
            </a:r>
          </a:p>
          <a:p>
            <a:pPr lvl="1" eaLnBrk="1" hangingPunct="1"/>
            <a:r>
              <a:rPr lang="en-US" dirty="0"/>
              <a:t>Assess their ability to carry additional long-term debt and other types of capital</a:t>
            </a:r>
          </a:p>
          <a:p>
            <a:pPr lvl="1" eaLnBrk="1" hangingPunct="1"/>
            <a:r>
              <a:rPr lang="en-US" dirty="0"/>
              <a:t>Educate hospitals about the many sources of capital available to CAHs</a:t>
            </a:r>
          </a:p>
          <a:p>
            <a:pPr lvl="1" eaLnBrk="1" hangingPunct="1"/>
            <a:r>
              <a:rPr lang="en-US" dirty="0"/>
              <a:t>Facilitate contact between CAHs and suppliers of capital</a:t>
            </a:r>
          </a:p>
        </p:txBody>
      </p:sp>
      <p:sp>
        <p:nvSpPr>
          <p:cNvPr id="210947" name="Slide Number Placeholder 4"/>
          <p:cNvSpPr>
            <a:spLocks noGrp="1"/>
          </p:cNvSpPr>
          <p:nvPr>
            <p:ph type="sldNum" sz="quarter" idx="4294967295"/>
          </p:nvPr>
        </p:nvSpPr>
        <p:spPr>
          <a:xfrm>
            <a:off x="7239000" y="5638800"/>
            <a:ext cx="1905000" cy="457200"/>
          </a:xfrm>
          <a:prstGeom prst="rect">
            <a:avLst/>
          </a:prstGeom>
          <a:noFill/>
        </p:spPr>
        <p:txBody>
          <a:bodyPr/>
          <a:lstStyle/>
          <a:p>
            <a:fld id="{3078A78C-37D7-44D2-9202-0BB25B1B87E8}" type="slidenum">
              <a:rPr lang="en-US" smtClean="0">
                <a:latin typeface="Times"/>
              </a:rPr>
              <a:pPr/>
              <a:t>90</a:t>
            </a:fld>
            <a:endParaRPr lang="en-US" dirty="0">
              <a:latin typeface="Times"/>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2"/>
          <p:cNvSpPr>
            <a:spLocks noGrp="1" noChangeArrowheads="1"/>
          </p:cNvSpPr>
          <p:nvPr>
            <p:ph type="ctrTitle"/>
          </p:nvPr>
        </p:nvSpPr>
        <p:spPr/>
        <p:txBody>
          <a:bodyPr/>
          <a:lstStyle/>
          <a:p>
            <a:pPr eaLnBrk="1" hangingPunct="1"/>
            <a:r>
              <a:rPr lang="en-US" sz="3600"/>
              <a:t>Implications for SFCs</a:t>
            </a:r>
          </a:p>
        </p:txBody>
      </p:sp>
      <p:sp>
        <p:nvSpPr>
          <p:cNvPr id="212994" name="Rectangle 3"/>
          <p:cNvSpPr>
            <a:spLocks noGrp="1" noChangeArrowheads="1"/>
          </p:cNvSpPr>
          <p:nvPr>
            <p:ph idx="10"/>
          </p:nvPr>
        </p:nvSpPr>
        <p:spPr/>
        <p:txBody>
          <a:bodyPr/>
          <a:lstStyle/>
          <a:p>
            <a:pPr eaLnBrk="1" hangingPunct="1">
              <a:lnSpc>
                <a:spcPct val="90000"/>
              </a:lnSpc>
            </a:pPr>
            <a:r>
              <a:rPr lang="en-US"/>
              <a:t>Higher (lower) indicator values are not always good.  Most indicators have a middle range of “good” values and extremes are “bad” values</a:t>
            </a:r>
          </a:p>
          <a:p>
            <a:pPr eaLnBrk="1" hangingPunct="1">
              <a:lnSpc>
                <a:spcPct val="90000"/>
              </a:lnSpc>
              <a:buFontTx/>
              <a:buNone/>
            </a:pPr>
            <a:endParaRPr lang="en-US"/>
          </a:p>
          <a:p>
            <a:pPr eaLnBrk="1" hangingPunct="1">
              <a:lnSpc>
                <a:spcPct val="90000"/>
              </a:lnSpc>
            </a:pPr>
            <a:r>
              <a:rPr lang="en-US"/>
              <a:t>Each CAH has some indicators that look “good” and some that look “bad” relative to other CAHs, which may make overall financial position difficult to determine</a:t>
            </a:r>
          </a:p>
        </p:txBody>
      </p:sp>
      <p:sp>
        <p:nvSpPr>
          <p:cNvPr id="212995" name="Slide Number Placeholder 4"/>
          <p:cNvSpPr>
            <a:spLocks noGrp="1"/>
          </p:cNvSpPr>
          <p:nvPr>
            <p:ph type="sldNum" sz="quarter" idx="4294967295"/>
          </p:nvPr>
        </p:nvSpPr>
        <p:spPr>
          <a:xfrm>
            <a:off x="7239000" y="5638800"/>
            <a:ext cx="1905000" cy="457200"/>
          </a:xfrm>
          <a:prstGeom prst="rect">
            <a:avLst/>
          </a:prstGeom>
          <a:noFill/>
        </p:spPr>
        <p:txBody>
          <a:bodyPr/>
          <a:lstStyle/>
          <a:p>
            <a:fld id="{DDE46123-84C4-481C-88E7-41BFCADA166F}" type="slidenum">
              <a:rPr lang="en-US" smtClean="0">
                <a:latin typeface="Times"/>
              </a:rPr>
              <a:pPr/>
              <a:t>91</a:t>
            </a:fld>
            <a:endParaRPr lang="en-US" dirty="0">
              <a:latin typeface="Times"/>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2"/>
          <p:cNvSpPr>
            <a:spLocks noGrp="1" noChangeArrowheads="1"/>
          </p:cNvSpPr>
          <p:nvPr>
            <p:ph type="ctrTitle"/>
          </p:nvPr>
        </p:nvSpPr>
        <p:spPr/>
        <p:txBody>
          <a:bodyPr/>
          <a:lstStyle/>
          <a:p>
            <a:pPr eaLnBrk="1" hangingPunct="1"/>
            <a:r>
              <a:rPr lang="en-US" sz="3600"/>
              <a:t>Implications for SFCs</a:t>
            </a:r>
          </a:p>
        </p:txBody>
      </p:sp>
      <p:sp>
        <p:nvSpPr>
          <p:cNvPr id="215042" name="Rectangle 3"/>
          <p:cNvSpPr>
            <a:spLocks noGrp="1" noChangeArrowheads="1"/>
          </p:cNvSpPr>
          <p:nvPr>
            <p:ph idx="10"/>
          </p:nvPr>
        </p:nvSpPr>
        <p:spPr/>
        <p:txBody>
          <a:bodyPr/>
          <a:lstStyle/>
          <a:p>
            <a:pPr eaLnBrk="1" hangingPunct="1">
              <a:lnSpc>
                <a:spcPct val="90000"/>
              </a:lnSpc>
            </a:pPr>
            <a:r>
              <a:rPr lang="en-US" dirty="0"/>
              <a:t>Indicator values are ratios that are not scaled. Both of the hospitals below have total margins of 1 percent:</a:t>
            </a:r>
          </a:p>
          <a:p>
            <a:pPr eaLnBrk="1" hangingPunct="1">
              <a:lnSpc>
                <a:spcPct val="90000"/>
              </a:lnSpc>
            </a:pPr>
            <a:endParaRPr lang="en-US" dirty="0"/>
          </a:p>
          <a:p>
            <a:pPr eaLnBrk="1" hangingPunct="1">
              <a:lnSpc>
                <a:spcPct val="90000"/>
              </a:lnSpc>
              <a:buFontTx/>
              <a:buNone/>
            </a:pPr>
            <a:endParaRPr lang="en-US" dirty="0"/>
          </a:p>
          <a:p>
            <a:pPr eaLnBrk="1" hangingPunct="1">
              <a:lnSpc>
                <a:spcPct val="90000"/>
              </a:lnSpc>
            </a:pPr>
            <a:endParaRPr lang="en-US" dirty="0"/>
          </a:p>
          <a:p>
            <a:pPr marL="0" indent="0" eaLnBrk="1" hangingPunct="1">
              <a:lnSpc>
                <a:spcPct val="90000"/>
              </a:lnSpc>
              <a:buNone/>
            </a:pPr>
            <a:endParaRPr lang="en-US" dirty="0"/>
          </a:p>
          <a:p>
            <a:pPr marL="0" indent="0" eaLnBrk="1" hangingPunct="1">
              <a:lnSpc>
                <a:spcPct val="90000"/>
              </a:lnSpc>
              <a:buNone/>
            </a:pPr>
            <a:endParaRPr lang="en-US" dirty="0"/>
          </a:p>
          <a:p>
            <a:pPr eaLnBrk="1" hangingPunct="1">
              <a:lnSpc>
                <a:spcPct val="90000"/>
              </a:lnSpc>
            </a:pPr>
            <a:r>
              <a:rPr lang="en-US" dirty="0"/>
              <a:t>For these reasons, significant judgment is required when analyzing financial and operating performance</a:t>
            </a:r>
          </a:p>
        </p:txBody>
      </p:sp>
      <p:sp>
        <p:nvSpPr>
          <p:cNvPr id="215043" name="Slide Number Placeholder 4"/>
          <p:cNvSpPr>
            <a:spLocks noGrp="1"/>
          </p:cNvSpPr>
          <p:nvPr>
            <p:ph type="sldNum" sz="quarter" idx="4294967295"/>
          </p:nvPr>
        </p:nvSpPr>
        <p:spPr>
          <a:xfrm>
            <a:off x="7239990" y="5638800"/>
            <a:ext cx="1905000" cy="457200"/>
          </a:xfrm>
          <a:prstGeom prst="rect">
            <a:avLst/>
          </a:prstGeom>
          <a:noFill/>
        </p:spPr>
        <p:txBody>
          <a:bodyPr/>
          <a:lstStyle/>
          <a:p>
            <a:fld id="{99680251-38F4-4A06-BF0B-BDA59C91DDBF}" type="slidenum">
              <a:rPr lang="en-US" smtClean="0">
                <a:latin typeface="Times"/>
              </a:rPr>
              <a:pPr/>
              <a:t>92</a:t>
            </a:fld>
            <a:endParaRPr lang="en-US" dirty="0">
              <a:latin typeface="Times"/>
            </a:endParaRPr>
          </a:p>
        </p:txBody>
      </p:sp>
      <p:graphicFrame>
        <p:nvGraphicFramePr>
          <p:cNvPr id="6" name="Table 5"/>
          <p:cNvGraphicFramePr>
            <a:graphicFrameLocks noGrp="1"/>
          </p:cNvGraphicFramePr>
          <p:nvPr>
            <p:extLst>
              <p:ext uri="{D42A27DB-BD31-4B8C-83A1-F6EECF244321}">
                <p14:modId xmlns:p14="http://schemas.microsoft.com/office/powerpoint/2010/main" val="3677734529"/>
              </p:ext>
            </p:extLst>
          </p:nvPr>
        </p:nvGraphicFramePr>
        <p:xfrm>
          <a:off x="1143000" y="2743200"/>
          <a:ext cx="6096000" cy="111252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US" dirty="0"/>
                        <a:t>Hospital</a:t>
                      </a:r>
                    </a:p>
                  </a:txBody>
                  <a:tcPr/>
                </a:tc>
                <a:tc>
                  <a:txBody>
                    <a:bodyPr/>
                    <a:lstStyle/>
                    <a:p>
                      <a:r>
                        <a:rPr lang="en-US" dirty="0"/>
                        <a:t>Net income</a:t>
                      </a:r>
                    </a:p>
                  </a:txBody>
                  <a:tcPr/>
                </a:tc>
                <a:tc>
                  <a:txBody>
                    <a:bodyPr/>
                    <a:lstStyle/>
                    <a:p>
                      <a:r>
                        <a:rPr lang="en-US" dirty="0"/>
                        <a:t>Total revenue</a:t>
                      </a:r>
                    </a:p>
                  </a:txBody>
                  <a:tcPr/>
                </a:tc>
                <a:extLst>
                  <a:ext uri="{0D108BD9-81ED-4DB2-BD59-A6C34878D82A}">
                    <a16:rowId xmlns:a16="http://schemas.microsoft.com/office/drawing/2014/main" val="10000"/>
                  </a:ext>
                </a:extLst>
              </a:tr>
              <a:tr h="370840">
                <a:tc>
                  <a:txBody>
                    <a:bodyPr/>
                    <a:lstStyle/>
                    <a:p>
                      <a:r>
                        <a:rPr lang="en-US" dirty="0"/>
                        <a:t>A</a:t>
                      </a:r>
                    </a:p>
                  </a:txBody>
                  <a:tcPr/>
                </a:tc>
                <a:tc>
                  <a:txBody>
                    <a:bodyPr/>
                    <a:lstStyle/>
                    <a:p>
                      <a:r>
                        <a:rPr lang="en-US" dirty="0"/>
                        <a:t>$30,000</a:t>
                      </a:r>
                    </a:p>
                  </a:txBody>
                  <a:tcPr/>
                </a:tc>
                <a:tc>
                  <a:txBody>
                    <a:bodyPr/>
                    <a:lstStyle/>
                    <a:p>
                      <a:r>
                        <a:rPr lang="en-US" dirty="0"/>
                        <a:t>$3,000,000</a:t>
                      </a:r>
                    </a:p>
                  </a:txBody>
                  <a:tcPr/>
                </a:tc>
                <a:extLst>
                  <a:ext uri="{0D108BD9-81ED-4DB2-BD59-A6C34878D82A}">
                    <a16:rowId xmlns:a16="http://schemas.microsoft.com/office/drawing/2014/main" val="10001"/>
                  </a:ext>
                </a:extLst>
              </a:tr>
              <a:tr h="370840">
                <a:tc>
                  <a:txBody>
                    <a:bodyPr/>
                    <a:lstStyle/>
                    <a:p>
                      <a:r>
                        <a:rPr lang="en-US" dirty="0"/>
                        <a:t>B</a:t>
                      </a:r>
                    </a:p>
                  </a:txBody>
                  <a:tcPr/>
                </a:tc>
                <a:tc>
                  <a:txBody>
                    <a:bodyPr/>
                    <a:lstStyle/>
                    <a:p>
                      <a:r>
                        <a:rPr lang="en-US" dirty="0"/>
                        <a:t>$300,000</a:t>
                      </a:r>
                    </a:p>
                  </a:txBody>
                  <a:tcPr/>
                </a:tc>
                <a:tc>
                  <a:txBody>
                    <a:bodyPr/>
                    <a:lstStyle/>
                    <a:p>
                      <a:r>
                        <a:rPr lang="en-US" dirty="0"/>
                        <a:t>$30,000,000</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Rectangle 2"/>
          <p:cNvSpPr>
            <a:spLocks noGrp="1" noChangeArrowheads="1"/>
          </p:cNvSpPr>
          <p:nvPr>
            <p:ph type="ctrTitle"/>
          </p:nvPr>
        </p:nvSpPr>
        <p:spPr/>
        <p:txBody>
          <a:bodyPr/>
          <a:lstStyle/>
          <a:p>
            <a:pPr eaLnBrk="1" hangingPunct="1"/>
            <a:r>
              <a:rPr lang="en-US" sz="3600"/>
              <a:t>SFC Rules of Thumb</a:t>
            </a:r>
          </a:p>
        </p:txBody>
      </p:sp>
      <p:sp>
        <p:nvSpPr>
          <p:cNvPr id="217090" name="Rectangle 3"/>
          <p:cNvSpPr>
            <a:spLocks noGrp="1" noChangeArrowheads="1"/>
          </p:cNvSpPr>
          <p:nvPr>
            <p:ph idx="10"/>
          </p:nvPr>
        </p:nvSpPr>
        <p:spPr/>
        <p:txBody>
          <a:bodyPr/>
          <a:lstStyle/>
          <a:p>
            <a:pPr eaLnBrk="1" hangingPunct="1">
              <a:lnSpc>
                <a:spcPct val="90000"/>
              </a:lnSpc>
            </a:pPr>
            <a:r>
              <a:rPr lang="en-US" dirty="0"/>
              <a:t>Compare relative financial performance of a CAH:</a:t>
            </a:r>
          </a:p>
          <a:p>
            <a:pPr lvl="1" eaLnBrk="1" hangingPunct="1">
              <a:lnSpc>
                <a:spcPct val="90000"/>
              </a:lnSpc>
            </a:pPr>
            <a:r>
              <a:rPr lang="en-US" dirty="0"/>
              <a:t>First to benchmark (when available)</a:t>
            </a:r>
          </a:p>
          <a:p>
            <a:pPr lvl="1" eaLnBrk="1" hangingPunct="1">
              <a:lnSpc>
                <a:spcPct val="90000"/>
              </a:lnSpc>
            </a:pPr>
            <a:r>
              <a:rPr lang="en-US" dirty="0"/>
              <a:t>Second to peer group median</a:t>
            </a:r>
          </a:p>
          <a:p>
            <a:pPr lvl="1" eaLnBrk="1" hangingPunct="1">
              <a:lnSpc>
                <a:spcPct val="90000"/>
              </a:lnSpc>
            </a:pPr>
            <a:r>
              <a:rPr lang="en-US" dirty="0"/>
              <a:t>Third to state median</a:t>
            </a:r>
          </a:p>
          <a:p>
            <a:pPr lvl="1" eaLnBrk="1" hangingPunct="1">
              <a:lnSpc>
                <a:spcPct val="90000"/>
              </a:lnSpc>
            </a:pPr>
            <a:r>
              <a:rPr lang="en-US" dirty="0"/>
              <a:t>Fourth to U.S. median</a:t>
            </a:r>
            <a:r>
              <a:rPr lang="en-US" sz="2800" dirty="0"/>
              <a:t> </a:t>
            </a:r>
          </a:p>
          <a:p>
            <a:pPr eaLnBrk="1" hangingPunct="1">
              <a:lnSpc>
                <a:spcPct val="90000"/>
              </a:lnSpc>
            </a:pPr>
            <a:r>
              <a:rPr lang="en-US" dirty="0"/>
              <a:t>Assign greater weight to recent indicator values</a:t>
            </a:r>
          </a:p>
        </p:txBody>
      </p:sp>
      <p:sp>
        <p:nvSpPr>
          <p:cNvPr id="217091" name="Slide Number Placeholder 4"/>
          <p:cNvSpPr>
            <a:spLocks noGrp="1"/>
          </p:cNvSpPr>
          <p:nvPr>
            <p:ph type="sldNum" sz="quarter" idx="4294967295"/>
          </p:nvPr>
        </p:nvSpPr>
        <p:spPr>
          <a:xfrm>
            <a:off x="7239000" y="5638800"/>
            <a:ext cx="1905000" cy="457200"/>
          </a:xfrm>
          <a:prstGeom prst="rect">
            <a:avLst/>
          </a:prstGeom>
          <a:noFill/>
        </p:spPr>
        <p:txBody>
          <a:bodyPr/>
          <a:lstStyle/>
          <a:p>
            <a:fld id="{09E27963-051D-40D1-9C53-89BD96134079}" type="slidenum">
              <a:rPr lang="en-US" smtClean="0">
                <a:latin typeface="Times"/>
              </a:rPr>
              <a:pPr/>
              <a:t>93</a:t>
            </a:fld>
            <a:endParaRPr lang="en-US" dirty="0">
              <a:latin typeface="Times"/>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2"/>
          <p:cNvSpPr>
            <a:spLocks noGrp="1" noChangeArrowheads="1"/>
          </p:cNvSpPr>
          <p:nvPr>
            <p:ph type="ctrTitle"/>
          </p:nvPr>
        </p:nvSpPr>
        <p:spPr/>
        <p:txBody>
          <a:bodyPr/>
          <a:lstStyle/>
          <a:p>
            <a:pPr eaLnBrk="1" hangingPunct="1"/>
            <a:r>
              <a:rPr lang="en-US" sz="3600"/>
              <a:t>SFC Rules of Thumb</a:t>
            </a:r>
          </a:p>
        </p:txBody>
      </p:sp>
      <p:sp>
        <p:nvSpPr>
          <p:cNvPr id="219138" name="Rectangle 3"/>
          <p:cNvSpPr>
            <a:spLocks noGrp="1" noChangeArrowheads="1"/>
          </p:cNvSpPr>
          <p:nvPr>
            <p:ph idx="10"/>
          </p:nvPr>
        </p:nvSpPr>
        <p:spPr/>
        <p:txBody>
          <a:bodyPr/>
          <a:lstStyle/>
          <a:p>
            <a:pPr eaLnBrk="1" hangingPunct="1"/>
            <a:r>
              <a:rPr lang="en-US"/>
              <a:t>Investigate indicator values that are:</a:t>
            </a:r>
          </a:p>
          <a:p>
            <a:pPr lvl="1" eaLnBrk="1" hangingPunct="1"/>
            <a:r>
              <a:rPr lang="en-US"/>
              <a:t>Far above or below peer group, state, and U.S. medians</a:t>
            </a:r>
          </a:p>
          <a:p>
            <a:pPr lvl="1" eaLnBrk="1" hangingPunct="1"/>
            <a:r>
              <a:rPr lang="en-US"/>
              <a:t>Trending in the wrong direction</a:t>
            </a:r>
          </a:p>
          <a:p>
            <a:pPr lvl="1" eaLnBrk="1" hangingPunct="1"/>
            <a:r>
              <a:rPr lang="en-US"/>
              <a:t>Highly erratic (data quality?)</a:t>
            </a:r>
          </a:p>
          <a:p>
            <a:pPr eaLnBrk="1" hangingPunct="1"/>
            <a:r>
              <a:rPr lang="en-US"/>
              <a:t>Understand the indicators as a group of measures</a:t>
            </a:r>
          </a:p>
          <a:p>
            <a:pPr eaLnBrk="1" hangingPunct="1">
              <a:buFontTx/>
              <a:buNone/>
            </a:pPr>
            <a:endParaRPr lang="en-US"/>
          </a:p>
        </p:txBody>
      </p:sp>
      <p:sp>
        <p:nvSpPr>
          <p:cNvPr id="219139" name="Slide Number Placeholder 4"/>
          <p:cNvSpPr>
            <a:spLocks noGrp="1"/>
          </p:cNvSpPr>
          <p:nvPr>
            <p:ph type="sldNum" sz="quarter" idx="4294967295"/>
          </p:nvPr>
        </p:nvSpPr>
        <p:spPr>
          <a:xfrm>
            <a:off x="7239000" y="5638800"/>
            <a:ext cx="1905000" cy="457200"/>
          </a:xfrm>
          <a:prstGeom prst="rect">
            <a:avLst/>
          </a:prstGeom>
          <a:noFill/>
        </p:spPr>
        <p:txBody>
          <a:bodyPr/>
          <a:lstStyle/>
          <a:p>
            <a:fld id="{7E7B395B-8B14-4E74-90AB-0186F1BE22D3}" type="slidenum">
              <a:rPr lang="en-US" smtClean="0">
                <a:latin typeface="Times"/>
              </a:rPr>
              <a:pPr/>
              <a:t>94</a:t>
            </a:fld>
            <a:endParaRPr lang="en-US" dirty="0">
              <a:latin typeface="Times"/>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Rectangle 2"/>
          <p:cNvSpPr>
            <a:spLocks noGrp="1" noChangeArrowheads="1"/>
          </p:cNvSpPr>
          <p:nvPr>
            <p:ph type="ctrTitle"/>
          </p:nvPr>
        </p:nvSpPr>
        <p:spPr/>
        <p:txBody>
          <a:bodyPr/>
          <a:lstStyle/>
          <a:p>
            <a:pPr eaLnBrk="1" hangingPunct="1"/>
            <a:r>
              <a:rPr lang="en-US" sz="3600"/>
              <a:t>Conclusion</a:t>
            </a:r>
          </a:p>
        </p:txBody>
      </p:sp>
      <p:sp>
        <p:nvSpPr>
          <p:cNvPr id="221186" name="Rectangle 3"/>
          <p:cNvSpPr>
            <a:spLocks noGrp="1" noChangeArrowheads="1"/>
          </p:cNvSpPr>
          <p:nvPr>
            <p:ph idx="10"/>
          </p:nvPr>
        </p:nvSpPr>
        <p:spPr/>
        <p:txBody>
          <a:bodyPr/>
          <a:lstStyle/>
          <a:p>
            <a:pPr eaLnBrk="1" hangingPunct="1"/>
            <a:r>
              <a:rPr lang="en-US"/>
              <a:t>“Firms that have high profits, lots of cash, little debt, and new plants have great financial strength.  Firms with losses, little cash, lots of debt, and old physical facilities will not be in business long.” (Cleverley and Cameron)</a:t>
            </a:r>
          </a:p>
          <a:p>
            <a:pPr eaLnBrk="1" hangingPunct="1"/>
            <a:endParaRPr lang="en-US"/>
          </a:p>
        </p:txBody>
      </p:sp>
      <p:sp>
        <p:nvSpPr>
          <p:cNvPr id="221187" name="Slide Number Placeholder 4"/>
          <p:cNvSpPr>
            <a:spLocks noGrp="1"/>
          </p:cNvSpPr>
          <p:nvPr>
            <p:ph type="sldNum" sz="quarter" idx="4294967295"/>
          </p:nvPr>
        </p:nvSpPr>
        <p:spPr>
          <a:xfrm>
            <a:off x="7231083" y="5562600"/>
            <a:ext cx="1905000" cy="457200"/>
          </a:xfrm>
          <a:prstGeom prst="rect">
            <a:avLst/>
          </a:prstGeom>
          <a:noFill/>
        </p:spPr>
        <p:txBody>
          <a:bodyPr/>
          <a:lstStyle/>
          <a:p>
            <a:fld id="{029BFF8E-182A-4A05-B58F-C95FD1D2646A}" type="slidenum">
              <a:rPr lang="en-US" smtClean="0">
                <a:latin typeface="Times"/>
              </a:rPr>
              <a:pPr/>
              <a:t>95</a:t>
            </a:fld>
            <a:endParaRPr lang="en-US" dirty="0">
              <a:latin typeface="Times"/>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The limitations</a:t>
            </a:r>
            <a:br>
              <a:rPr lang="en-US" dirty="0"/>
            </a:br>
            <a:endParaRPr lang="en-US" dirty="0"/>
          </a:p>
        </p:txBody>
      </p:sp>
      <p:sp>
        <p:nvSpPr>
          <p:cNvPr id="223235" name="Slide Number Placeholder 3"/>
          <p:cNvSpPr>
            <a:spLocks noGrp="1"/>
          </p:cNvSpPr>
          <p:nvPr>
            <p:ph type="sldNum" sz="quarter" idx="12"/>
          </p:nvPr>
        </p:nvSpPr>
        <p:spPr>
          <a:xfrm>
            <a:off x="7010400" y="5715000"/>
            <a:ext cx="2133600" cy="365125"/>
          </a:xfrm>
          <a:noFill/>
        </p:spPr>
        <p:txBody>
          <a:bodyPr/>
          <a:lstStyle/>
          <a:p>
            <a:pPr algn="ctr"/>
            <a:fld id="{B873D76B-2A0C-475A-96D3-B6D2F5C8F662}" type="slidenum">
              <a:rPr lang="en-US" smtClean="0">
                <a:latin typeface="Times"/>
              </a:rPr>
              <a:pPr algn="ctr"/>
              <a:t>96</a:t>
            </a:fld>
            <a:endParaRPr lang="en-US" dirty="0">
              <a:latin typeface="Times"/>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ctrTitle"/>
          </p:nvPr>
        </p:nvSpPr>
        <p:spPr/>
        <p:txBody>
          <a:bodyPr/>
          <a:lstStyle/>
          <a:p>
            <a:pPr eaLnBrk="1" hangingPunct="1"/>
            <a:r>
              <a:rPr lang="en-US" sz="3600" dirty="0"/>
              <a:t>Data Limitations</a:t>
            </a:r>
          </a:p>
        </p:txBody>
      </p:sp>
      <p:sp>
        <p:nvSpPr>
          <p:cNvPr id="225283" name="Rectangle 3"/>
          <p:cNvSpPr>
            <a:spLocks noGrp="1" noChangeArrowheads="1"/>
          </p:cNvSpPr>
          <p:nvPr>
            <p:ph idx="10"/>
          </p:nvPr>
        </p:nvSpPr>
        <p:spPr/>
        <p:txBody>
          <a:bodyPr/>
          <a:lstStyle/>
          <a:p>
            <a:pPr eaLnBrk="1" hangingPunct="1"/>
            <a:r>
              <a:rPr lang="en-US" dirty="0"/>
              <a:t>Timeliness of data (although recent numbers can be produced using the Calculator from our website)</a:t>
            </a:r>
          </a:p>
          <a:p>
            <a:pPr eaLnBrk="1" hangingPunct="1"/>
            <a:r>
              <a:rPr lang="en-US" dirty="0"/>
              <a:t>Explanations for differential performance are not identified</a:t>
            </a:r>
          </a:p>
          <a:p>
            <a:pPr eaLnBrk="1" hangingPunct="1"/>
            <a:r>
              <a:rPr lang="en-US" dirty="0"/>
              <a:t>CAH mission, service mix and operating environment are not considered</a:t>
            </a:r>
          </a:p>
        </p:txBody>
      </p:sp>
      <p:sp>
        <p:nvSpPr>
          <p:cNvPr id="225284" name="Slide Number Placeholder 4"/>
          <p:cNvSpPr>
            <a:spLocks noGrp="1"/>
          </p:cNvSpPr>
          <p:nvPr>
            <p:ph type="sldNum" sz="quarter" idx="4294967295"/>
          </p:nvPr>
        </p:nvSpPr>
        <p:spPr>
          <a:xfrm>
            <a:off x="7239000" y="5638800"/>
            <a:ext cx="1905000" cy="457200"/>
          </a:xfrm>
          <a:prstGeom prst="rect">
            <a:avLst/>
          </a:prstGeom>
          <a:noFill/>
        </p:spPr>
        <p:txBody>
          <a:bodyPr/>
          <a:lstStyle/>
          <a:p>
            <a:fld id="{A21F5D98-7C00-4564-A122-EB8B4B94BE92}" type="slidenum">
              <a:rPr lang="en-US" smtClean="0">
                <a:latin typeface="Times"/>
              </a:rPr>
              <a:pPr/>
              <a:t>97</a:t>
            </a:fld>
            <a:endParaRPr lang="en-US" dirty="0">
              <a:latin typeface="Times"/>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ctrTitle"/>
          </p:nvPr>
        </p:nvSpPr>
        <p:spPr/>
        <p:txBody>
          <a:bodyPr/>
          <a:lstStyle/>
          <a:p>
            <a:pPr eaLnBrk="1" hangingPunct="1"/>
            <a:r>
              <a:rPr lang="en-US" sz="3600"/>
              <a:t>Examples of Data Quality Concerns</a:t>
            </a:r>
          </a:p>
        </p:txBody>
      </p:sp>
      <p:sp>
        <p:nvSpPr>
          <p:cNvPr id="227331" name="Rectangle 3"/>
          <p:cNvSpPr>
            <a:spLocks noGrp="1" noChangeArrowheads="1"/>
          </p:cNvSpPr>
          <p:nvPr>
            <p:ph idx="10"/>
          </p:nvPr>
        </p:nvSpPr>
        <p:spPr>
          <a:xfrm>
            <a:off x="533400" y="1600200"/>
            <a:ext cx="8229600" cy="4733700"/>
          </a:xfrm>
        </p:spPr>
        <p:txBody>
          <a:bodyPr/>
          <a:lstStyle/>
          <a:p>
            <a:pPr eaLnBrk="1" hangingPunct="1"/>
            <a:r>
              <a:rPr lang="en-US" dirty="0"/>
              <a:t>Zero total revenues</a:t>
            </a:r>
          </a:p>
          <a:p>
            <a:pPr eaLnBrk="1" hangingPunct="1"/>
            <a:r>
              <a:rPr lang="en-US" dirty="0"/>
              <a:t>Negative Net assets</a:t>
            </a:r>
          </a:p>
          <a:p>
            <a:pPr eaLnBrk="1" hangingPunct="1"/>
            <a:r>
              <a:rPr lang="en-US" dirty="0"/>
              <a:t>Negative current assets or current liabilities</a:t>
            </a:r>
          </a:p>
          <a:p>
            <a:pPr eaLnBrk="1" hangingPunct="1"/>
            <a:r>
              <a:rPr lang="en-US" dirty="0"/>
              <a:t>Negative days cash on hand</a:t>
            </a:r>
          </a:p>
          <a:p>
            <a:pPr eaLnBrk="1" hangingPunct="1"/>
            <a:r>
              <a:rPr lang="en-US" dirty="0"/>
              <a:t>Zero total expenses</a:t>
            </a:r>
          </a:p>
          <a:p>
            <a:pPr eaLnBrk="1" hangingPunct="1"/>
            <a:r>
              <a:rPr lang="en-US" dirty="0"/>
              <a:t>Negative net patient accounts receivable</a:t>
            </a:r>
          </a:p>
          <a:p>
            <a:pPr eaLnBrk="1" hangingPunct="1"/>
            <a:r>
              <a:rPr lang="en-US" dirty="0"/>
              <a:t>Zero inpatient days</a:t>
            </a:r>
          </a:p>
          <a:p>
            <a:pPr eaLnBrk="1" hangingPunct="1"/>
            <a:r>
              <a:rPr lang="en-US" dirty="0"/>
              <a:t>Zero outpatient charges</a:t>
            </a:r>
          </a:p>
        </p:txBody>
      </p:sp>
      <p:sp>
        <p:nvSpPr>
          <p:cNvPr id="227332" name="Slide Number Placeholder 4"/>
          <p:cNvSpPr>
            <a:spLocks noGrp="1"/>
          </p:cNvSpPr>
          <p:nvPr>
            <p:ph type="sldNum" sz="quarter" idx="4294967295"/>
          </p:nvPr>
        </p:nvSpPr>
        <p:spPr>
          <a:xfrm>
            <a:off x="7239000" y="5638800"/>
            <a:ext cx="1905000" cy="457200"/>
          </a:xfrm>
          <a:prstGeom prst="rect">
            <a:avLst/>
          </a:prstGeom>
          <a:noFill/>
        </p:spPr>
        <p:txBody>
          <a:bodyPr/>
          <a:lstStyle/>
          <a:p>
            <a:fld id="{25B6C297-8765-4D5D-A21E-2D22B7746E1E}" type="slidenum">
              <a:rPr lang="en-US" smtClean="0">
                <a:latin typeface="Times"/>
              </a:rPr>
              <a:pPr/>
              <a:t>98</a:t>
            </a:fld>
            <a:endParaRPr lang="en-US" dirty="0">
              <a:latin typeface="Times"/>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3" name="Rectangle 2"/>
          <p:cNvSpPr>
            <a:spLocks noGrp="1" noChangeArrowheads="1"/>
          </p:cNvSpPr>
          <p:nvPr>
            <p:ph type="ctrTitle"/>
          </p:nvPr>
        </p:nvSpPr>
        <p:spPr>
          <a:xfrm>
            <a:off x="1066800" y="304800"/>
            <a:ext cx="7987146" cy="762000"/>
          </a:xfrm>
        </p:spPr>
        <p:txBody>
          <a:bodyPr/>
          <a:lstStyle/>
          <a:p>
            <a:pPr eaLnBrk="1" hangingPunct="1"/>
            <a:r>
              <a:rPr lang="en-US" sz="3400" dirty="0"/>
              <a:t>CAHMPAS Financial Team</a:t>
            </a:r>
          </a:p>
        </p:txBody>
      </p:sp>
      <p:sp>
        <p:nvSpPr>
          <p:cNvPr id="233474" name="Rectangle 3"/>
          <p:cNvSpPr>
            <a:spLocks noGrp="1" noChangeArrowheads="1"/>
          </p:cNvSpPr>
          <p:nvPr>
            <p:ph idx="10"/>
          </p:nvPr>
        </p:nvSpPr>
        <p:spPr>
          <a:xfrm>
            <a:off x="609600" y="1371600"/>
            <a:ext cx="8229600" cy="3866407"/>
          </a:xfrm>
        </p:spPr>
        <p:txBody>
          <a:bodyPr/>
          <a:lstStyle/>
          <a:p>
            <a:pPr eaLnBrk="1" hangingPunct="1">
              <a:buFontTx/>
              <a:buNone/>
            </a:pPr>
            <a:r>
              <a:rPr lang="en-US" sz="2400" b="1" dirty="0"/>
              <a:t>University of North Carolina at Chapel Hill</a:t>
            </a:r>
          </a:p>
          <a:p>
            <a:pPr eaLnBrk="1" hangingPunct="1">
              <a:buFontTx/>
              <a:buNone/>
            </a:pPr>
            <a:r>
              <a:rPr lang="en-US" sz="2400" dirty="0"/>
              <a:t>	Kristin L. Reiter, PhD</a:t>
            </a:r>
          </a:p>
          <a:p>
            <a:pPr eaLnBrk="1" hangingPunct="1">
              <a:buFontTx/>
              <a:buNone/>
            </a:pPr>
            <a:r>
              <a:rPr lang="en-US" sz="2400" dirty="0"/>
              <a:t>	G. Mark Holmes, PhD</a:t>
            </a:r>
          </a:p>
          <a:p>
            <a:pPr eaLnBrk="1" hangingPunct="1">
              <a:buFontTx/>
              <a:buNone/>
            </a:pPr>
            <a:r>
              <a:rPr lang="en-US" sz="2400" dirty="0"/>
              <a:t>	George H. Pink, PhD</a:t>
            </a:r>
          </a:p>
          <a:p>
            <a:pPr eaLnBrk="1" hangingPunct="1">
              <a:buFontTx/>
              <a:buNone/>
            </a:pPr>
            <a:r>
              <a:rPr lang="en-US" sz="2400" b="1" dirty="0"/>
              <a:t>Technical Advisor</a:t>
            </a:r>
          </a:p>
          <a:p>
            <a:pPr eaLnBrk="1" hangingPunct="1">
              <a:buFontTx/>
              <a:buNone/>
            </a:pPr>
            <a:r>
              <a:rPr lang="en-US" sz="2400" dirty="0"/>
              <a:t>	Roger Thompson, </a:t>
            </a:r>
            <a:r>
              <a:rPr lang="en-US" sz="2400" dirty="0" err="1"/>
              <a:t>Seim</a:t>
            </a:r>
            <a:r>
              <a:rPr lang="en-US" sz="2400" dirty="0"/>
              <a:t>, Johnson, </a:t>
            </a:r>
            <a:r>
              <a:rPr lang="en-US" sz="2400" dirty="0" err="1"/>
              <a:t>Sestak</a:t>
            </a:r>
            <a:r>
              <a:rPr lang="en-US" sz="2400" dirty="0"/>
              <a:t> &amp; Quist LLP</a:t>
            </a:r>
          </a:p>
          <a:p>
            <a:pPr eaLnBrk="1" hangingPunct="1">
              <a:buFontTx/>
              <a:buNone/>
            </a:pPr>
            <a:endParaRPr lang="en-US" sz="2400" dirty="0"/>
          </a:p>
          <a:p>
            <a:pPr eaLnBrk="1" hangingPunct="1">
              <a:buFontTx/>
              <a:buNone/>
            </a:pPr>
            <a:r>
              <a:rPr lang="en-US" sz="2400" b="1" dirty="0"/>
              <a:t>To contact us: </a:t>
            </a:r>
            <a:r>
              <a:rPr lang="en-US" sz="2400" dirty="0"/>
              <a:t>CAH.finance@schsr.unc.edu</a:t>
            </a:r>
          </a:p>
        </p:txBody>
      </p:sp>
      <p:sp>
        <p:nvSpPr>
          <p:cNvPr id="233475" name="Slide Number Placeholder 4"/>
          <p:cNvSpPr>
            <a:spLocks noGrp="1"/>
          </p:cNvSpPr>
          <p:nvPr>
            <p:ph type="sldNum" sz="quarter" idx="4294967295"/>
          </p:nvPr>
        </p:nvSpPr>
        <p:spPr>
          <a:xfrm>
            <a:off x="7242958" y="5638800"/>
            <a:ext cx="1905000" cy="457200"/>
          </a:xfrm>
          <a:prstGeom prst="rect">
            <a:avLst/>
          </a:prstGeom>
          <a:noFill/>
        </p:spPr>
        <p:txBody>
          <a:bodyPr/>
          <a:lstStyle/>
          <a:p>
            <a:fld id="{3CBA19B2-B42B-4C35-8419-6D5C410132E1}" type="slidenum">
              <a:rPr lang="en-US" smtClean="0">
                <a:latin typeface="Times"/>
              </a:rPr>
              <a:pPr/>
              <a:t>99</a:t>
            </a:fld>
            <a:endParaRPr lang="en-US" dirty="0">
              <a:latin typeface="Times"/>
            </a:endParaRPr>
          </a:p>
        </p:txBody>
      </p:sp>
    </p:spTree>
  </p:cSld>
  <p:clrMapOvr>
    <a:masterClrMapping/>
  </p:clrMapOvr>
</p:sld>
</file>

<file path=ppt/theme/theme1.xml><?xml version="1.0" encoding="utf-8"?>
<a:theme xmlns:a="http://schemas.openxmlformats.org/drawingml/2006/main" name="1_New Flex format">
  <a:themeElements>
    <a:clrScheme name="Flex2015">
      <a:dk1>
        <a:srgbClr val="003768"/>
      </a:dk1>
      <a:lt1>
        <a:sysClr val="window" lastClr="FFFFFF"/>
      </a:lt1>
      <a:dk2>
        <a:srgbClr val="003768"/>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ex2015">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w Flex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\\Cecil\cecil\CAH\Finance\Presentations\Project\NCRHR April 2005.ppt</Template>
  <TotalTime>26675</TotalTime>
  <Words>7525</Words>
  <Application>Microsoft Macintosh PowerPoint</Application>
  <PresentationFormat>On-screen Show (4:3)</PresentationFormat>
  <Paragraphs>1014</Paragraphs>
  <Slides>99</Slides>
  <Notes>98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99</vt:i4>
      </vt:variant>
    </vt:vector>
  </HeadingPairs>
  <TitlesOfParts>
    <vt:vector size="108" baseType="lpstr">
      <vt:lpstr>Arial</vt:lpstr>
      <vt:lpstr>Calibri</vt:lpstr>
      <vt:lpstr>Optima LT Std</vt:lpstr>
      <vt:lpstr>Segoe UI</vt:lpstr>
      <vt:lpstr>Symbol</vt:lpstr>
      <vt:lpstr>Times</vt:lpstr>
      <vt:lpstr>Times New Roman</vt:lpstr>
      <vt:lpstr>1_New Flex format</vt:lpstr>
      <vt:lpstr>New Flex format</vt:lpstr>
      <vt:lpstr>A Primer on How State Flex Coordinators Can Use the Financial Indicators in CAHMPAS</vt:lpstr>
      <vt:lpstr>Purpose</vt:lpstr>
      <vt:lpstr>Contents</vt:lpstr>
      <vt:lpstr>PowerPoint Presentation</vt:lpstr>
      <vt:lpstr>Sources of Revenue to CAHs</vt:lpstr>
      <vt:lpstr>Legislation</vt:lpstr>
      <vt:lpstr>Differences from PPS</vt:lpstr>
      <vt:lpstr>Criteria to be a CAH</vt:lpstr>
      <vt:lpstr>Criteria to be a CAH</vt:lpstr>
      <vt:lpstr>Criteria to be a CAH</vt:lpstr>
      <vt:lpstr>Allowable Costs</vt:lpstr>
      <vt:lpstr>Medicare Cost Report</vt:lpstr>
      <vt:lpstr>Medicare Cost Report</vt:lpstr>
      <vt:lpstr>Interim Rate and Settlement Process</vt:lpstr>
      <vt:lpstr>2. Overview of the Financial Indicators in CAHMPAS </vt:lpstr>
      <vt:lpstr>Purpose of Financial Indicators</vt:lpstr>
      <vt:lpstr>Interpreting Indicators</vt:lpstr>
      <vt:lpstr>Financial Indicators</vt:lpstr>
      <vt:lpstr>Evolution of CAHMPAS</vt:lpstr>
      <vt:lpstr>Objectives of the Financial Indicators in CAHMPAS </vt:lpstr>
      <vt:lpstr>Financial Ratios in CAHMPAS</vt:lpstr>
      <vt:lpstr>Financial Ratios in CAHMPAS</vt:lpstr>
      <vt:lpstr>Financial Ratios in CAHMPAS</vt:lpstr>
      <vt:lpstr>Financial Ratios in CAHMPAS</vt:lpstr>
      <vt:lpstr>3. How to measure CAH financial  performance using the indicators</vt:lpstr>
      <vt:lpstr>Profitability:  Total Margin</vt:lpstr>
      <vt:lpstr>Profitability:  Cash Flow Margin</vt:lpstr>
      <vt:lpstr>Profitability:  Return on Equity</vt:lpstr>
      <vt:lpstr>Profitability:  Operating Margin</vt:lpstr>
      <vt:lpstr>Public Health Emergency Funding:  COVID-19 PHE Funding</vt:lpstr>
      <vt:lpstr>Public Health Emergency Funding: COVID-19 PHE Funding to Operating Revenue</vt:lpstr>
      <vt:lpstr>Liquidity:  Current Ratio</vt:lpstr>
      <vt:lpstr>Liquidity:  Days Cash on Hand</vt:lpstr>
      <vt:lpstr>Liquidity: Days in Net Accounts Receivable</vt:lpstr>
      <vt:lpstr>Liquidity: Days in Gross Accounts Receivable</vt:lpstr>
      <vt:lpstr>Capital Structure:  Equity Financing</vt:lpstr>
      <vt:lpstr>Capital Structure:  Debt Service Coverage</vt:lpstr>
      <vt:lpstr>Capital Structure:  Long-Term Debt to Capitalization</vt:lpstr>
      <vt:lpstr>Outpatient:  Outpatient Revenues to Total Revenues</vt:lpstr>
      <vt:lpstr>Outpatient:  Hospital Medicare Outpatient Payer Mix</vt:lpstr>
      <vt:lpstr>Outpatient:  Hospital Medicare Outpatient Cost to Charge</vt:lpstr>
      <vt:lpstr>Inpatient:  Medicare Inpatient Payer Mix</vt:lpstr>
      <vt:lpstr>Inpatient:  Medicare Acute Inpatient Cost per Day</vt:lpstr>
      <vt:lpstr>Inpatient: Average Daily Census Swing-SNF</vt:lpstr>
      <vt:lpstr>Inpatient: Average Daily Census Acute</vt:lpstr>
      <vt:lpstr>Growth: 1-Year Change in Operating Revenue</vt:lpstr>
      <vt:lpstr>Inpatient: 3-Year Change in Operating Revenue</vt:lpstr>
      <vt:lpstr>Growth: 1-Year Change in Operating Expenses</vt:lpstr>
      <vt:lpstr>Growth: 3-Year Change in Operating Expense</vt:lpstr>
      <vt:lpstr>Labor:  Salaries to Net Patient Revenue</vt:lpstr>
      <vt:lpstr>Labor:  FTEs per Adjusted Occupied Bed</vt:lpstr>
      <vt:lpstr>Labor:  Average Salary per FTE</vt:lpstr>
      <vt:lpstr>Other:  Patient Deductions</vt:lpstr>
      <vt:lpstr>Other:  Average Age of Plant</vt:lpstr>
      <vt:lpstr>Other:  Medicaid Payer Mix</vt:lpstr>
      <vt:lpstr>Other:  Uncompensated Care</vt:lpstr>
      <vt:lpstr>4. How to compare CAH financial performance using peer groups </vt:lpstr>
      <vt:lpstr>First Issue of the CAH Financial Indicators Report</vt:lpstr>
      <vt:lpstr>Selection of CAH Peer Groups</vt:lpstr>
      <vt:lpstr>Creation of CAH Peer Groups</vt:lpstr>
      <vt:lpstr>Number of Indicators that Varied for Each Factor</vt:lpstr>
      <vt:lpstr>Creation of CAH Peer Groups</vt:lpstr>
      <vt:lpstr>Second Issue of the CAH Financial Indicators Report</vt:lpstr>
      <vt:lpstr>Variation by Peer Groups</vt:lpstr>
      <vt:lpstr>Net Patient Revenues</vt:lpstr>
      <vt:lpstr>Net Patient Revenues</vt:lpstr>
      <vt:lpstr>Provided Long-Term Care</vt:lpstr>
      <vt:lpstr>Provided Long-Term Care</vt:lpstr>
      <vt:lpstr>Owned by Government</vt:lpstr>
      <vt:lpstr>Operated a Rural Health Clinic</vt:lpstr>
      <vt:lpstr>Implications for SFCs</vt:lpstr>
      <vt:lpstr>5. How to evaluate CAH financial  performance using benchmarks </vt:lpstr>
      <vt:lpstr>CAH-Specific Benchmarks</vt:lpstr>
      <vt:lpstr>Benchmark Questionnaire</vt:lpstr>
      <vt:lpstr>Application of the Benchmarks</vt:lpstr>
      <vt:lpstr>Implications for SFCs </vt:lpstr>
      <vt:lpstr>6. How SFCs can use the Financial Indicators in CAHMPAS: An example </vt:lpstr>
      <vt:lpstr>Their Hospital</vt:lpstr>
      <vt:lpstr>Profitability Indicators</vt:lpstr>
      <vt:lpstr>Profitability – Indicator Findings</vt:lpstr>
      <vt:lpstr>Profitability – Potential Explanations</vt:lpstr>
      <vt:lpstr>Profitability – SFC Actions</vt:lpstr>
      <vt:lpstr>Liquidity Indicators</vt:lpstr>
      <vt:lpstr>Liquidity – Indicator Findings</vt:lpstr>
      <vt:lpstr>Liquidity – Potential Explanations</vt:lpstr>
      <vt:lpstr>Liquidity – SFC Actions</vt:lpstr>
      <vt:lpstr>Capital Structure Analysis – Indicator Findings</vt:lpstr>
      <vt:lpstr>Capital Structure – Indicator Findings </vt:lpstr>
      <vt:lpstr>Capital Structure – Potential Explanations </vt:lpstr>
      <vt:lpstr>Capital Structure – SFC Actions</vt:lpstr>
      <vt:lpstr>Implications for SFCs</vt:lpstr>
      <vt:lpstr>Implications for SFCs</vt:lpstr>
      <vt:lpstr>SFC Rules of Thumb</vt:lpstr>
      <vt:lpstr>SFC Rules of Thumb</vt:lpstr>
      <vt:lpstr>Conclusion</vt:lpstr>
      <vt:lpstr>7. The limitations </vt:lpstr>
      <vt:lpstr>Data Limitations</vt:lpstr>
      <vt:lpstr>Examples of Data Quality Concerns</vt:lpstr>
      <vt:lpstr>CAHMPAS Financial Team</vt:lpstr>
    </vt:vector>
  </TitlesOfParts>
  <Company>SCHSR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INDICATORS REPORT for hospitals</dc:title>
  <dc:creator>SCHSR</dc:creator>
  <cp:lastModifiedBy>Pillutla, Aditya Ram</cp:lastModifiedBy>
  <cp:revision>381</cp:revision>
  <dcterms:created xsi:type="dcterms:W3CDTF">2005-06-23T17:40:25Z</dcterms:created>
  <dcterms:modified xsi:type="dcterms:W3CDTF">2024-03-27T18:55:27Z</dcterms:modified>
</cp:coreProperties>
</file>